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2"/>
  </p:notesMasterIdLst>
  <p:sldIdLst>
    <p:sldId id="261" r:id="rId5"/>
    <p:sldId id="257" r:id="rId6"/>
    <p:sldId id="390" r:id="rId7"/>
    <p:sldId id="378" r:id="rId8"/>
    <p:sldId id="380" r:id="rId9"/>
    <p:sldId id="381" r:id="rId10"/>
    <p:sldId id="379" r:id="rId11"/>
    <p:sldId id="392" r:id="rId12"/>
    <p:sldId id="393" r:id="rId13"/>
    <p:sldId id="394" r:id="rId14"/>
    <p:sldId id="260" r:id="rId15"/>
    <p:sldId id="382" r:id="rId16"/>
    <p:sldId id="383" r:id="rId17"/>
    <p:sldId id="384" r:id="rId18"/>
    <p:sldId id="400" r:id="rId19"/>
    <p:sldId id="395" r:id="rId20"/>
    <p:sldId id="396" r:id="rId21"/>
    <p:sldId id="397" r:id="rId22"/>
    <p:sldId id="398" r:id="rId23"/>
    <p:sldId id="399" r:id="rId24"/>
    <p:sldId id="385" r:id="rId25"/>
    <p:sldId id="262" r:id="rId26"/>
    <p:sldId id="401" r:id="rId27"/>
    <p:sldId id="386" r:id="rId28"/>
    <p:sldId id="376" r:id="rId29"/>
    <p:sldId id="388" r:id="rId30"/>
    <p:sldId id="373" r:id="rId31"/>
  </p:sldIdLst>
  <p:sldSz cx="9144000" cy="5143500" type="screen16x9"/>
  <p:notesSz cx="6858000" cy="9144000"/>
  <p:embeddedFontLst>
    <p:embeddedFont>
      <p:font typeface="Arial Rounded MT Bold" panose="020F0704030504030204" pitchFamily="34" charset="0"/>
      <p:regular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Signika Negative" panose="020B0604020202020204" charset="0"/>
      <p:regular r:id="rId42"/>
      <p:bold r:id="rId43"/>
    </p:embeddedFont>
    <p:embeddedFont>
      <p:font typeface="Source Sans Pro Light" panose="020B0604020202020204"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4827"/>
    <a:srgbClr val="3D352B"/>
    <a:srgbClr val="D8CEB9"/>
    <a:srgbClr val="E7BB20"/>
    <a:srgbClr val="4B1541"/>
    <a:srgbClr val="D0E9D7"/>
    <a:srgbClr val="92371E"/>
    <a:srgbClr val="B24224"/>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p:cViewPr varScale="1">
        <p:scale>
          <a:sx n="136" d="100"/>
          <a:sy n="136" d="100"/>
        </p:scale>
        <p:origin x="756"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04F08-8B8A-4B0B-9325-5C4CABDC02B3}" type="doc">
      <dgm:prSet loTypeId="urn:microsoft.com/office/officeart/2005/8/layout/pyramid1" loCatId="pyramid" qsTypeId="urn:microsoft.com/office/officeart/2005/8/quickstyle/simple2" qsCatId="simple" csTypeId="urn:microsoft.com/office/officeart/2005/8/colors/colorful3" csCatId="colorful" phldr="1"/>
      <dgm:spPr/>
    </dgm:pt>
    <dgm:pt modelId="{C8137157-223F-45A1-A806-F83F8FA8FE2E}">
      <dgm:prSet phldrT="[Text]"/>
      <dgm:spPr/>
      <dgm:t>
        <a:bodyPr/>
        <a:lstStyle/>
        <a:p>
          <a:r>
            <a:rPr lang="en-US" dirty="0">
              <a:solidFill>
                <a:schemeClr val="bg2">
                  <a:lumMod val="50000"/>
                </a:schemeClr>
              </a:solidFill>
            </a:rPr>
            <a:t>Results</a:t>
          </a:r>
        </a:p>
      </dgm:t>
    </dgm:pt>
    <dgm:pt modelId="{EC6389ED-A4FD-4FDA-B4F6-54A5814B1A19}" type="parTrans" cxnId="{33C7BB98-D503-4134-882A-2F12A2D97B5E}">
      <dgm:prSet/>
      <dgm:spPr/>
      <dgm:t>
        <a:bodyPr/>
        <a:lstStyle/>
        <a:p>
          <a:endParaRPr lang="en-US">
            <a:solidFill>
              <a:schemeClr val="bg2">
                <a:lumMod val="50000"/>
              </a:schemeClr>
            </a:solidFill>
          </a:endParaRPr>
        </a:p>
      </dgm:t>
    </dgm:pt>
    <dgm:pt modelId="{CB709CF0-C63C-42E4-89D5-22616B1E5BB3}" type="sibTrans" cxnId="{33C7BB98-D503-4134-882A-2F12A2D97B5E}">
      <dgm:prSet/>
      <dgm:spPr/>
      <dgm:t>
        <a:bodyPr/>
        <a:lstStyle/>
        <a:p>
          <a:endParaRPr lang="en-US">
            <a:solidFill>
              <a:schemeClr val="bg2">
                <a:lumMod val="50000"/>
              </a:schemeClr>
            </a:solidFill>
          </a:endParaRPr>
        </a:p>
      </dgm:t>
    </dgm:pt>
    <dgm:pt modelId="{671A7D51-7923-4770-8313-2799DE34FCE4}">
      <dgm:prSet phldrT="[Text]"/>
      <dgm:spPr/>
      <dgm:t>
        <a:bodyPr/>
        <a:lstStyle/>
        <a:p>
          <a:r>
            <a:rPr lang="en-US" dirty="0">
              <a:solidFill>
                <a:schemeClr val="bg2">
                  <a:lumMod val="50000"/>
                </a:schemeClr>
              </a:solidFill>
            </a:rPr>
            <a:t>Accountability</a:t>
          </a:r>
        </a:p>
      </dgm:t>
    </dgm:pt>
    <dgm:pt modelId="{E3E9B552-E1E6-4AED-810D-831CC18F7B49}" type="parTrans" cxnId="{4AF9DFAA-F6D2-4F11-8EFF-9312D02411F5}">
      <dgm:prSet/>
      <dgm:spPr/>
      <dgm:t>
        <a:bodyPr/>
        <a:lstStyle/>
        <a:p>
          <a:endParaRPr lang="en-US">
            <a:solidFill>
              <a:schemeClr val="bg2">
                <a:lumMod val="50000"/>
              </a:schemeClr>
            </a:solidFill>
          </a:endParaRPr>
        </a:p>
      </dgm:t>
    </dgm:pt>
    <dgm:pt modelId="{FC746A4F-3C49-4EF2-916A-AEA0EAD8AA28}" type="sibTrans" cxnId="{4AF9DFAA-F6D2-4F11-8EFF-9312D02411F5}">
      <dgm:prSet/>
      <dgm:spPr/>
      <dgm:t>
        <a:bodyPr/>
        <a:lstStyle/>
        <a:p>
          <a:endParaRPr lang="en-US">
            <a:solidFill>
              <a:schemeClr val="bg2">
                <a:lumMod val="50000"/>
              </a:schemeClr>
            </a:solidFill>
          </a:endParaRPr>
        </a:p>
      </dgm:t>
    </dgm:pt>
    <dgm:pt modelId="{89018A26-7E28-4A80-9F7E-441D1DF590C0}">
      <dgm:prSet phldrT="[Text]"/>
      <dgm:spPr/>
      <dgm:t>
        <a:bodyPr/>
        <a:lstStyle/>
        <a:p>
          <a:r>
            <a:rPr lang="en-US" dirty="0">
              <a:solidFill>
                <a:schemeClr val="bg2">
                  <a:lumMod val="50000"/>
                </a:schemeClr>
              </a:solidFill>
            </a:rPr>
            <a:t>Commitment</a:t>
          </a:r>
        </a:p>
      </dgm:t>
    </dgm:pt>
    <dgm:pt modelId="{4CCB160D-7C34-4915-BE55-377CCF1DD2B0}" type="parTrans" cxnId="{2E3B50DA-A978-4CD5-A730-A614CCD1D2EB}">
      <dgm:prSet/>
      <dgm:spPr/>
      <dgm:t>
        <a:bodyPr/>
        <a:lstStyle/>
        <a:p>
          <a:endParaRPr lang="en-US">
            <a:solidFill>
              <a:schemeClr val="bg2">
                <a:lumMod val="50000"/>
              </a:schemeClr>
            </a:solidFill>
          </a:endParaRPr>
        </a:p>
      </dgm:t>
    </dgm:pt>
    <dgm:pt modelId="{504B7FE9-55B8-449C-A606-832FC24DE340}" type="sibTrans" cxnId="{2E3B50DA-A978-4CD5-A730-A614CCD1D2EB}">
      <dgm:prSet/>
      <dgm:spPr/>
      <dgm:t>
        <a:bodyPr/>
        <a:lstStyle/>
        <a:p>
          <a:endParaRPr lang="en-US">
            <a:solidFill>
              <a:schemeClr val="bg2">
                <a:lumMod val="50000"/>
              </a:schemeClr>
            </a:solidFill>
          </a:endParaRPr>
        </a:p>
      </dgm:t>
    </dgm:pt>
    <dgm:pt modelId="{67CE081D-990F-42E8-8FEC-1B873F9867F7}">
      <dgm:prSet phldrT="[Text]"/>
      <dgm:spPr/>
      <dgm:t>
        <a:bodyPr/>
        <a:lstStyle/>
        <a:p>
          <a:r>
            <a:rPr lang="en-US" dirty="0">
              <a:solidFill>
                <a:schemeClr val="bg2">
                  <a:lumMod val="50000"/>
                </a:schemeClr>
              </a:solidFill>
            </a:rPr>
            <a:t>Conflict</a:t>
          </a:r>
        </a:p>
      </dgm:t>
    </dgm:pt>
    <dgm:pt modelId="{9DF762B2-C86C-4EE4-BD4B-19AE9F13FBC4}" type="parTrans" cxnId="{200069E4-8608-45E2-9F40-DC074C8FA477}">
      <dgm:prSet/>
      <dgm:spPr/>
      <dgm:t>
        <a:bodyPr/>
        <a:lstStyle/>
        <a:p>
          <a:endParaRPr lang="en-US">
            <a:solidFill>
              <a:schemeClr val="bg2">
                <a:lumMod val="50000"/>
              </a:schemeClr>
            </a:solidFill>
          </a:endParaRPr>
        </a:p>
      </dgm:t>
    </dgm:pt>
    <dgm:pt modelId="{9C3ED1A4-883D-49A7-A3AE-3D3F109E1A17}" type="sibTrans" cxnId="{200069E4-8608-45E2-9F40-DC074C8FA477}">
      <dgm:prSet/>
      <dgm:spPr/>
      <dgm:t>
        <a:bodyPr/>
        <a:lstStyle/>
        <a:p>
          <a:endParaRPr lang="en-US">
            <a:solidFill>
              <a:schemeClr val="bg2">
                <a:lumMod val="50000"/>
              </a:schemeClr>
            </a:solidFill>
          </a:endParaRPr>
        </a:p>
      </dgm:t>
    </dgm:pt>
    <dgm:pt modelId="{A24FED34-D952-4D90-B74D-BB8B844822E7}">
      <dgm:prSet phldrT="[Text]"/>
      <dgm:spPr/>
      <dgm:t>
        <a:bodyPr/>
        <a:lstStyle/>
        <a:p>
          <a:r>
            <a:rPr lang="en-US" dirty="0">
              <a:solidFill>
                <a:schemeClr val="bg2">
                  <a:lumMod val="50000"/>
                </a:schemeClr>
              </a:solidFill>
            </a:rPr>
            <a:t>Trust</a:t>
          </a:r>
        </a:p>
      </dgm:t>
    </dgm:pt>
    <dgm:pt modelId="{6C019749-3CD9-4168-8998-AE569B06DEC7}" type="parTrans" cxnId="{2EC417DB-9CB7-48D6-A8A3-36402457DAB5}">
      <dgm:prSet/>
      <dgm:spPr/>
      <dgm:t>
        <a:bodyPr/>
        <a:lstStyle/>
        <a:p>
          <a:endParaRPr lang="en-US">
            <a:solidFill>
              <a:schemeClr val="bg2">
                <a:lumMod val="50000"/>
              </a:schemeClr>
            </a:solidFill>
          </a:endParaRPr>
        </a:p>
      </dgm:t>
    </dgm:pt>
    <dgm:pt modelId="{3215137C-F2EF-46AE-87D0-F6F100884F8C}" type="sibTrans" cxnId="{2EC417DB-9CB7-48D6-A8A3-36402457DAB5}">
      <dgm:prSet/>
      <dgm:spPr/>
      <dgm:t>
        <a:bodyPr/>
        <a:lstStyle/>
        <a:p>
          <a:endParaRPr lang="en-US">
            <a:solidFill>
              <a:schemeClr val="bg2">
                <a:lumMod val="50000"/>
              </a:schemeClr>
            </a:solidFill>
          </a:endParaRPr>
        </a:p>
      </dgm:t>
    </dgm:pt>
    <dgm:pt modelId="{048F9B04-FC80-48B7-A478-41ECD3FA8060}" type="pres">
      <dgm:prSet presAssocID="{21004F08-8B8A-4B0B-9325-5C4CABDC02B3}" presName="Name0" presStyleCnt="0">
        <dgm:presLayoutVars>
          <dgm:dir/>
          <dgm:animLvl val="lvl"/>
          <dgm:resizeHandles val="exact"/>
        </dgm:presLayoutVars>
      </dgm:prSet>
      <dgm:spPr/>
    </dgm:pt>
    <dgm:pt modelId="{C7F4DFF6-ADE5-46C1-84B3-7A92A2E5814E}" type="pres">
      <dgm:prSet presAssocID="{C8137157-223F-45A1-A806-F83F8FA8FE2E}" presName="Name8" presStyleCnt="0"/>
      <dgm:spPr/>
    </dgm:pt>
    <dgm:pt modelId="{4A4EBAF2-9BB3-4AB7-9493-D180A2504E31}" type="pres">
      <dgm:prSet presAssocID="{C8137157-223F-45A1-A806-F83F8FA8FE2E}" presName="level" presStyleLbl="node1" presStyleIdx="0" presStyleCnt="5">
        <dgm:presLayoutVars>
          <dgm:chMax val="1"/>
          <dgm:bulletEnabled val="1"/>
        </dgm:presLayoutVars>
      </dgm:prSet>
      <dgm:spPr/>
    </dgm:pt>
    <dgm:pt modelId="{CB3A3663-EB53-4DAC-BE8F-92C5F92C5744}" type="pres">
      <dgm:prSet presAssocID="{C8137157-223F-45A1-A806-F83F8FA8FE2E}" presName="levelTx" presStyleLbl="revTx" presStyleIdx="0" presStyleCnt="0">
        <dgm:presLayoutVars>
          <dgm:chMax val="1"/>
          <dgm:bulletEnabled val="1"/>
        </dgm:presLayoutVars>
      </dgm:prSet>
      <dgm:spPr/>
    </dgm:pt>
    <dgm:pt modelId="{E9703F5D-050D-40B4-B40A-0B0CE1FF8FBC}" type="pres">
      <dgm:prSet presAssocID="{671A7D51-7923-4770-8313-2799DE34FCE4}" presName="Name8" presStyleCnt="0"/>
      <dgm:spPr/>
    </dgm:pt>
    <dgm:pt modelId="{D29014C0-DBEF-4B08-81D8-BB89147F8B78}" type="pres">
      <dgm:prSet presAssocID="{671A7D51-7923-4770-8313-2799DE34FCE4}" presName="level" presStyleLbl="node1" presStyleIdx="1" presStyleCnt="5">
        <dgm:presLayoutVars>
          <dgm:chMax val="1"/>
          <dgm:bulletEnabled val="1"/>
        </dgm:presLayoutVars>
      </dgm:prSet>
      <dgm:spPr/>
    </dgm:pt>
    <dgm:pt modelId="{B4A3D33F-00E5-4570-B037-46B980093394}" type="pres">
      <dgm:prSet presAssocID="{671A7D51-7923-4770-8313-2799DE34FCE4}" presName="levelTx" presStyleLbl="revTx" presStyleIdx="0" presStyleCnt="0">
        <dgm:presLayoutVars>
          <dgm:chMax val="1"/>
          <dgm:bulletEnabled val="1"/>
        </dgm:presLayoutVars>
      </dgm:prSet>
      <dgm:spPr/>
    </dgm:pt>
    <dgm:pt modelId="{723007E7-2D5D-4C55-BFC0-A00D93E3FDA0}" type="pres">
      <dgm:prSet presAssocID="{89018A26-7E28-4A80-9F7E-441D1DF590C0}" presName="Name8" presStyleCnt="0"/>
      <dgm:spPr/>
    </dgm:pt>
    <dgm:pt modelId="{5D5F243E-6D6A-4C59-99DE-2CEC055AB8B3}" type="pres">
      <dgm:prSet presAssocID="{89018A26-7E28-4A80-9F7E-441D1DF590C0}" presName="level" presStyleLbl="node1" presStyleIdx="2" presStyleCnt="5">
        <dgm:presLayoutVars>
          <dgm:chMax val="1"/>
          <dgm:bulletEnabled val="1"/>
        </dgm:presLayoutVars>
      </dgm:prSet>
      <dgm:spPr/>
    </dgm:pt>
    <dgm:pt modelId="{9BC0ABED-8824-4E2A-953A-CA7259D0101A}" type="pres">
      <dgm:prSet presAssocID="{89018A26-7E28-4A80-9F7E-441D1DF590C0}" presName="levelTx" presStyleLbl="revTx" presStyleIdx="0" presStyleCnt="0">
        <dgm:presLayoutVars>
          <dgm:chMax val="1"/>
          <dgm:bulletEnabled val="1"/>
        </dgm:presLayoutVars>
      </dgm:prSet>
      <dgm:spPr/>
    </dgm:pt>
    <dgm:pt modelId="{DD4D5766-7286-48DB-9B07-658365FF9B67}" type="pres">
      <dgm:prSet presAssocID="{67CE081D-990F-42E8-8FEC-1B873F9867F7}" presName="Name8" presStyleCnt="0"/>
      <dgm:spPr/>
    </dgm:pt>
    <dgm:pt modelId="{86827DCA-CFE6-47A1-AD65-8E7277F368A3}" type="pres">
      <dgm:prSet presAssocID="{67CE081D-990F-42E8-8FEC-1B873F9867F7}" presName="level" presStyleLbl="node1" presStyleIdx="3" presStyleCnt="5">
        <dgm:presLayoutVars>
          <dgm:chMax val="1"/>
          <dgm:bulletEnabled val="1"/>
        </dgm:presLayoutVars>
      </dgm:prSet>
      <dgm:spPr/>
    </dgm:pt>
    <dgm:pt modelId="{8B0E397D-DF4F-4CDA-8A04-E50CBA293A11}" type="pres">
      <dgm:prSet presAssocID="{67CE081D-990F-42E8-8FEC-1B873F9867F7}" presName="levelTx" presStyleLbl="revTx" presStyleIdx="0" presStyleCnt="0">
        <dgm:presLayoutVars>
          <dgm:chMax val="1"/>
          <dgm:bulletEnabled val="1"/>
        </dgm:presLayoutVars>
      </dgm:prSet>
      <dgm:spPr/>
    </dgm:pt>
    <dgm:pt modelId="{74F511DF-D78E-42B6-BFBB-EB340202E552}" type="pres">
      <dgm:prSet presAssocID="{A24FED34-D952-4D90-B74D-BB8B844822E7}" presName="Name8" presStyleCnt="0"/>
      <dgm:spPr/>
    </dgm:pt>
    <dgm:pt modelId="{0D6C1B7F-5D15-4987-9D9A-CEDF788A870E}" type="pres">
      <dgm:prSet presAssocID="{A24FED34-D952-4D90-B74D-BB8B844822E7}" presName="level" presStyleLbl="node1" presStyleIdx="4" presStyleCnt="5">
        <dgm:presLayoutVars>
          <dgm:chMax val="1"/>
          <dgm:bulletEnabled val="1"/>
        </dgm:presLayoutVars>
      </dgm:prSet>
      <dgm:spPr/>
    </dgm:pt>
    <dgm:pt modelId="{1A82135D-92D2-4549-8149-2EE22E0EC3DD}" type="pres">
      <dgm:prSet presAssocID="{A24FED34-D952-4D90-B74D-BB8B844822E7}" presName="levelTx" presStyleLbl="revTx" presStyleIdx="0" presStyleCnt="0">
        <dgm:presLayoutVars>
          <dgm:chMax val="1"/>
          <dgm:bulletEnabled val="1"/>
        </dgm:presLayoutVars>
      </dgm:prSet>
      <dgm:spPr/>
    </dgm:pt>
  </dgm:ptLst>
  <dgm:cxnLst>
    <dgm:cxn modelId="{C268E206-95D0-4818-AE7E-D0E2873E7FC1}" type="presOf" srcId="{671A7D51-7923-4770-8313-2799DE34FCE4}" destId="{D29014C0-DBEF-4B08-81D8-BB89147F8B78}" srcOrd="0" destOrd="0" presId="urn:microsoft.com/office/officeart/2005/8/layout/pyramid1"/>
    <dgm:cxn modelId="{A58F8013-7A3C-479A-BF5E-4F69EEC7FC9C}" type="presOf" srcId="{A24FED34-D952-4D90-B74D-BB8B844822E7}" destId="{1A82135D-92D2-4549-8149-2EE22E0EC3DD}" srcOrd="1" destOrd="0" presId="urn:microsoft.com/office/officeart/2005/8/layout/pyramid1"/>
    <dgm:cxn modelId="{6D65621E-5F25-4B64-81B6-BF37D1A86A77}" type="presOf" srcId="{89018A26-7E28-4A80-9F7E-441D1DF590C0}" destId="{9BC0ABED-8824-4E2A-953A-CA7259D0101A}" srcOrd="1" destOrd="0" presId="urn:microsoft.com/office/officeart/2005/8/layout/pyramid1"/>
    <dgm:cxn modelId="{913AF435-FFF0-4293-B79A-F1F4B719366C}" type="presOf" srcId="{21004F08-8B8A-4B0B-9325-5C4CABDC02B3}" destId="{048F9B04-FC80-48B7-A478-41ECD3FA8060}" srcOrd="0" destOrd="0" presId="urn:microsoft.com/office/officeart/2005/8/layout/pyramid1"/>
    <dgm:cxn modelId="{39A91F47-ADA2-4DED-93EA-902D7EA1340A}" type="presOf" srcId="{89018A26-7E28-4A80-9F7E-441D1DF590C0}" destId="{5D5F243E-6D6A-4C59-99DE-2CEC055AB8B3}" srcOrd="0" destOrd="0" presId="urn:microsoft.com/office/officeart/2005/8/layout/pyramid1"/>
    <dgm:cxn modelId="{B9F5BD49-1C8F-4227-8211-0775C67A5954}" type="presOf" srcId="{67CE081D-990F-42E8-8FEC-1B873F9867F7}" destId="{8B0E397D-DF4F-4CDA-8A04-E50CBA293A11}" srcOrd="1" destOrd="0" presId="urn:microsoft.com/office/officeart/2005/8/layout/pyramid1"/>
    <dgm:cxn modelId="{33C7BB98-D503-4134-882A-2F12A2D97B5E}" srcId="{21004F08-8B8A-4B0B-9325-5C4CABDC02B3}" destId="{C8137157-223F-45A1-A806-F83F8FA8FE2E}" srcOrd="0" destOrd="0" parTransId="{EC6389ED-A4FD-4FDA-B4F6-54A5814B1A19}" sibTransId="{CB709CF0-C63C-42E4-89D5-22616B1E5BB3}"/>
    <dgm:cxn modelId="{4AF9DFAA-F6D2-4F11-8EFF-9312D02411F5}" srcId="{21004F08-8B8A-4B0B-9325-5C4CABDC02B3}" destId="{671A7D51-7923-4770-8313-2799DE34FCE4}" srcOrd="1" destOrd="0" parTransId="{E3E9B552-E1E6-4AED-810D-831CC18F7B49}" sibTransId="{FC746A4F-3C49-4EF2-916A-AEA0EAD8AA28}"/>
    <dgm:cxn modelId="{1B0D4BB2-E637-404E-BD69-D8D9B4C196FB}" type="presOf" srcId="{C8137157-223F-45A1-A806-F83F8FA8FE2E}" destId="{CB3A3663-EB53-4DAC-BE8F-92C5F92C5744}" srcOrd="1" destOrd="0" presId="urn:microsoft.com/office/officeart/2005/8/layout/pyramid1"/>
    <dgm:cxn modelId="{7E4368B6-9950-43EC-963D-21E5764AA818}" type="presOf" srcId="{67CE081D-990F-42E8-8FEC-1B873F9867F7}" destId="{86827DCA-CFE6-47A1-AD65-8E7277F368A3}" srcOrd="0" destOrd="0" presId="urn:microsoft.com/office/officeart/2005/8/layout/pyramid1"/>
    <dgm:cxn modelId="{1152D8CC-B628-4D84-8247-F3F6513854B9}" type="presOf" srcId="{671A7D51-7923-4770-8313-2799DE34FCE4}" destId="{B4A3D33F-00E5-4570-B037-46B980093394}" srcOrd="1" destOrd="0" presId="urn:microsoft.com/office/officeart/2005/8/layout/pyramid1"/>
    <dgm:cxn modelId="{2E3B50DA-A978-4CD5-A730-A614CCD1D2EB}" srcId="{21004F08-8B8A-4B0B-9325-5C4CABDC02B3}" destId="{89018A26-7E28-4A80-9F7E-441D1DF590C0}" srcOrd="2" destOrd="0" parTransId="{4CCB160D-7C34-4915-BE55-377CCF1DD2B0}" sibTransId="{504B7FE9-55B8-449C-A606-832FC24DE340}"/>
    <dgm:cxn modelId="{2EC417DB-9CB7-48D6-A8A3-36402457DAB5}" srcId="{21004F08-8B8A-4B0B-9325-5C4CABDC02B3}" destId="{A24FED34-D952-4D90-B74D-BB8B844822E7}" srcOrd="4" destOrd="0" parTransId="{6C019749-3CD9-4168-8998-AE569B06DEC7}" sibTransId="{3215137C-F2EF-46AE-87D0-F6F100884F8C}"/>
    <dgm:cxn modelId="{200069E4-8608-45E2-9F40-DC074C8FA477}" srcId="{21004F08-8B8A-4B0B-9325-5C4CABDC02B3}" destId="{67CE081D-990F-42E8-8FEC-1B873F9867F7}" srcOrd="3" destOrd="0" parTransId="{9DF762B2-C86C-4EE4-BD4B-19AE9F13FBC4}" sibTransId="{9C3ED1A4-883D-49A7-A3AE-3D3F109E1A17}"/>
    <dgm:cxn modelId="{0B1196EB-BDA3-493B-88F1-8B040CF49473}" type="presOf" srcId="{A24FED34-D952-4D90-B74D-BB8B844822E7}" destId="{0D6C1B7F-5D15-4987-9D9A-CEDF788A870E}" srcOrd="0" destOrd="0" presId="urn:microsoft.com/office/officeart/2005/8/layout/pyramid1"/>
    <dgm:cxn modelId="{2503EBF2-F5F8-44AD-84F5-543EDF41C1A1}" type="presOf" srcId="{C8137157-223F-45A1-A806-F83F8FA8FE2E}" destId="{4A4EBAF2-9BB3-4AB7-9493-D180A2504E31}" srcOrd="0" destOrd="0" presId="urn:microsoft.com/office/officeart/2005/8/layout/pyramid1"/>
    <dgm:cxn modelId="{933C1B0B-F21F-42F6-A151-C986ED0A120B}" type="presParOf" srcId="{048F9B04-FC80-48B7-A478-41ECD3FA8060}" destId="{C7F4DFF6-ADE5-46C1-84B3-7A92A2E5814E}" srcOrd="0" destOrd="0" presId="urn:microsoft.com/office/officeart/2005/8/layout/pyramid1"/>
    <dgm:cxn modelId="{9AC7B387-8CF1-445B-9238-C4E9DB695866}" type="presParOf" srcId="{C7F4DFF6-ADE5-46C1-84B3-7A92A2E5814E}" destId="{4A4EBAF2-9BB3-4AB7-9493-D180A2504E31}" srcOrd="0" destOrd="0" presId="urn:microsoft.com/office/officeart/2005/8/layout/pyramid1"/>
    <dgm:cxn modelId="{6B186257-30F0-46B7-BE53-F572580142AC}" type="presParOf" srcId="{C7F4DFF6-ADE5-46C1-84B3-7A92A2E5814E}" destId="{CB3A3663-EB53-4DAC-BE8F-92C5F92C5744}" srcOrd="1" destOrd="0" presId="urn:microsoft.com/office/officeart/2005/8/layout/pyramid1"/>
    <dgm:cxn modelId="{FBDE5EF3-C25B-4E57-B028-3F84ADD4CDAA}" type="presParOf" srcId="{048F9B04-FC80-48B7-A478-41ECD3FA8060}" destId="{E9703F5D-050D-40B4-B40A-0B0CE1FF8FBC}" srcOrd="1" destOrd="0" presId="urn:microsoft.com/office/officeart/2005/8/layout/pyramid1"/>
    <dgm:cxn modelId="{199C3BD8-8496-4489-AF74-1A3BB0EC5EB4}" type="presParOf" srcId="{E9703F5D-050D-40B4-B40A-0B0CE1FF8FBC}" destId="{D29014C0-DBEF-4B08-81D8-BB89147F8B78}" srcOrd="0" destOrd="0" presId="urn:microsoft.com/office/officeart/2005/8/layout/pyramid1"/>
    <dgm:cxn modelId="{4B01B2A6-38CC-429E-B035-68D5265A307B}" type="presParOf" srcId="{E9703F5D-050D-40B4-B40A-0B0CE1FF8FBC}" destId="{B4A3D33F-00E5-4570-B037-46B980093394}" srcOrd="1" destOrd="0" presId="urn:microsoft.com/office/officeart/2005/8/layout/pyramid1"/>
    <dgm:cxn modelId="{71647978-AB7A-44D1-A692-4ECE10D1B6B0}" type="presParOf" srcId="{048F9B04-FC80-48B7-A478-41ECD3FA8060}" destId="{723007E7-2D5D-4C55-BFC0-A00D93E3FDA0}" srcOrd="2" destOrd="0" presId="urn:microsoft.com/office/officeart/2005/8/layout/pyramid1"/>
    <dgm:cxn modelId="{AD0BE7C6-2E76-4C29-8B6D-46910D8BC37F}" type="presParOf" srcId="{723007E7-2D5D-4C55-BFC0-A00D93E3FDA0}" destId="{5D5F243E-6D6A-4C59-99DE-2CEC055AB8B3}" srcOrd="0" destOrd="0" presId="urn:microsoft.com/office/officeart/2005/8/layout/pyramid1"/>
    <dgm:cxn modelId="{5BC1C955-C2CA-4569-8210-07C3700D322D}" type="presParOf" srcId="{723007E7-2D5D-4C55-BFC0-A00D93E3FDA0}" destId="{9BC0ABED-8824-4E2A-953A-CA7259D0101A}" srcOrd="1" destOrd="0" presId="urn:microsoft.com/office/officeart/2005/8/layout/pyramid1"/>
    <dgm:cxn modelId="{B88B83D9-53A7-4012-953A-0528EDDE4E22}" type="presParOf" srcId="{048F9B04-FC80-48B7-A478-41ECD3FA8060}" destId="{DD4D5766-7286-48DB-9B07-658365FF9B67}" srcOrd="3" destOrd="0" presId="urn:microsoft.com/office/officeart/2005/8/layout/pyramid1"/>
    <dgm:cxn modelId="{0D39B554-B5A7-413A-BED8-6070ECF8305E}" type="presParOf" srcId="{DD4D5766-7286-48DB-9B07-658365FF9B67}" destId="{86827DCA-CFE6-47A1-AD65-8E7277F368A3}" srcOrd="0" destOrd="0" presId="urn:microsoft.com/office/officeart/2005/8/layout/pyramid1"/>
    <dgm:cxn modelId="{8F620551-84B6-4176-B7E9-BF98048B4B91}" type="presParOf" srcId="{DD4D5766-7286-48DB-9B07-658365FF9B67}" destId="{8B0E397D-DF4F-4CDA-8A04-E50CBA293A11}" srcOrd="1" destOrd="0" presId="urn:microsoft.com/office/officeart/2005/8/layout/pyramid1"/>
    <dgm:cxn modelId="{4C6F9504-A8E1-4922-8381-BFA5F1934290}" type="presParOf" srcId="{048F9B04-FC80-48B7-A478-41ECD3FA8060}" destId="{74F511DF-D78E-42B6-BFBB-EB340202E552}" srcOrd="4" destOrd="0" presId="urn:microsoft.com/office/officeart/2005/8/layout/pyramid1"/>
    <dgm:cxn modelId="{2B39F2E2-01C5-45B4-B316-8143A71528BE}" type="presParOf" srcId="{74F511DF-D78E-42B6-BFBB-EB340202E552}" destId="{0D6C1B7F-5D15-4987-9D9A-CEDF788A870E}" srcOrd="0" destOrd="0" presId="urn:microsoft.com/office/officeart/2005/8/layout/pyramid1"/>
    <dgm:cxn modelId="{379F63D2-B383-4D99-91EB-09A5A6D48105}" type="presParOf" srcId="{74F511DF-D78E-42B6-BFBB-EB340202E552}" destId="{1A82135D-92D2-4549-8149-2EE22E0EC3D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02418-AF8B-4C0A-81BB-FD24BBD4EDB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EEE2DC00-2D58-40B4-BB14-2C71DA0CE826}">
      <dgm:prSet phldrT="[Text]"/>
      <dgm:spPr>
        <a:solidFill>
          <a:schemeClr val="bg1"/>
        </a:solidFill>
        <a:ln>
          <a:solidFill>
            <a:schemeClr val="bg2">
              <a:lumMod val="25000"/>
            </a:schemeClr>
          </a:solidFill>
        </a:ln>
      </dgm:spPr>
      <dgm:t>
        <a:bodyPr/>
        <a:lstStyle/>
        <a:p>
          <a:r>
            <a:rPr lang="en-US" dirty="0">
              <a:solidFill>
                <a:schemeClr val="bg2">
                  <a:lumMod val="50000"/>
                </a:schemeClr>
              </a:solidFill>
            </a:rPr>
            <a:t>Physical</a:t>
          </a:r>
        </a:p>
      </dgm:t>
    </dgm:pt>
    <dgm:pt modelId="{1B1D4F8F-9F8E-491D-A22E-27AFF104445B}" type="parTrans" cxnId="{B24A3580-07C6-458D-AF38-9A7A3ACD86F1}">
      <dgm:prSet/>
      <dgm:spPr/>
      <dgm:t>
        <a:bodyPr/>
        <a:lstStyle/>
        <a:p>
          <a:endParaRPr lang="en-US"/>
        </a:p>
      </dgm:t>
    </dgm:pt>
    <dgm:pt modelId="{8085CAD5-83E1-4965-9877-9DD5EC98C17D}" type="sibTrans" cxnId="{B24A3580-07C6-458D-AF38-9A7A3ACD86F1}">
      <dgm:prSet/>
      <dgm:spPr/>
      <dgm:t>
        <a:bodyPr/>
        <a:lstStyle/>
        <a:p>
          <a:endParaRPr lang="en-US"/>
        </a:p>
      </dgm:t>
    </dgm:pt>
    <dgm:pt modelId="{802C8994-4BB5-4708-AEFE-2590BDCA53DF}">
      <dgm:prSet phldrT="[Text]"/>
      <dgm:spPr>
        <a:ln>
          <a:solidFill>
            <a:schemeClr val="bg2">
              <a:lumMod val="25000"/>
            </a:schemeClr>
          </a:solidFill>
        </a:ln>
      </dgm:spPr>
      <dgm:t>
        <a:bodyPr/>
        <a:lstStyle/>
        <a:p>
          <a:r>
            <a:rPr lang="en-US" dirty="0"/>
            <a:t>Safety, strength, wellbeing for self, family, others, actions</a:t>
          </a:r>
        </a:p>
      </dgm:t>
    </dgm:pt>
    <dgm:pt modelId="{C52AC28A-B7F1-4CFD-95D4-762D210F7E9B}" type="parTrans" cxnId="{0514F6D0-6F95-4C00-881C-0D84867ED87C}">
      <dgm:prSet/>
      <dgm:spPr/>
      <dgm:t>
        <a:bodyPr/>
        <a:lstStyle/>
        <a:p>
          <a:endParaRPr lang="en-US"/>
        </a:p>
      </dgm:t>
    </dgm:pt>
    <dgm:pt modelId="{0D1FD531-3EB6-474F-8D72-DB0B1CAD0654}" type="sibTrans" cxnId="{0514F6D0-6F95-4C00-881C-0D84867ED87C}">
      <dgm:prSet/>
      <dgm:spPr/>
      <dgm:t>
        <a:bodyPr/>
        <a:lstStyle/>
        <a:p>
          <a:endParaRPr lang="en-US"/>
        </a:p>
      </dgm:t>
    </dgm:pt>
    <dgm:pt modelId="{F3F82F54-4630-4402-8890-4A93F2E65155}">
      <dgm:prSet phldrT="[Text]"/>
      <dgm:spPr>
        <a:solidFill>
          <a:srgbClr val="FFC000"/>
        </a:solidFill>
        <a:ln>
          <a:solidFill>
            <a:schemeClr val="bg2">
              <a:lumMod val="25000"/>
            </a:schemeClr>
          </a:solidFill>
        </a:ln>
      </dgm:spPr>
      <dgm:t>
        <a:bodyPr/>
        <a:lstStyle/>
        <a:p>
          <a:r>
            <a:rPr lang="en-US" dirty="0"/>
            <a:t>Emotional</a:t>
          </a:r>
        </a:p>
      </dgm:t>
    </dgm:pt>
    <dgm:pt modelId="{305D6814-6A84-4F90-ADB3-8CD21B38316B}" type="parTrans" cxnId="{EF170D35-7101-4D48-8487-2FDBD5009BB3}">
      <dgm:prSet/>
      <dgm:spPr/>
      <dgm:t>
        <a:bodyPr/>
        <a:lstStyle/>
        <a:p>
          <a:endParaRPr lang="en-US"/>
        </a:p>
      </dgm:t>
    </dgm:pt>
    <dgm:pt modelId="{E0415F2E-53F9-4521-BACD-0CF000C33B68}" type="sibTrans" cxnId="{EF170D35-7101-4D48-8487-2FDBD5009BB3}">
      <dgm:prSet/>
      <dgm:spPr/>
      <dgm:t>
        <a:bodyPr/>
        <a:lstStyle/>
        <a:p>
          <a:endParaRPr lang="en-US"/>
        </a:p>
      </dgm:t>
    </dgm:pt>
    <dgm:pt modelId="{6B8769A2-A8B9-4427-92F3-1B32D13411B6}">
      <dgm:prSet phldrT="[Text]"/>
      <dgm:spPr>
        <a:ln>
          <a:solidFill>
            <a:srgbClr val="FFC000"/>
          </a:solidFill>
        </a:ln>
      </dgm:spPr>
      <dgm:t>
        <a:bodyPr/>
        <a:lstStyle/>
        <a:p>
          <a:r>
            <a:rPr lang="en-US" dirty="0"/>
            <a:t>Emotional health, reactions, feelings, influence values</a:t>
          </a:r>
        </a:p>
      </dgm:t>
    </dgm:pt>
    <dgm:pt modelId="{4E9E3168-A39B-4A38-8ADB-5F45A8BD0C01}" type="parTrans" cxnId="{8ACE6D43-E9EE-49BF-BB4C-92F568EA174F}">
      <dgm:prSet/>
      <dgm:spPr/>
      <dgm:t>
        <a:bodyPr/>
        <a:lstStyle/>
        <a:p>
          <a:endParaRPr lang="en-US"/>
        </a:p>
      </dgm:t>
    </dgm:pt>
    <dgm:pt modelId="{07A3C734-79D4-47D0-A331-94B730D7A76D}" type="sibTrans" cxnId="{8ACE6D43-E9EE-49BF-BB4C-92F568EA174F}">
      <dgm:prSet/>
      <dgm:spPr/>
      <dgm:t>
        <a:bodyPr/>
        <a:lstStyle/>
        <a:p>
          <a:endParaRPr lang="en-US"/>
        </a:p>
      </dgm:t>
    </dgm:pt>
    <dgm:pt modelId="{11E07E94-D23B-4FE8-8C29-C8AAC7BBF6C5}">
      <dgm:prSet phldrT="[Text]"/>
      <dgm:spPr>
        <a:solidFill>
          <a:schemeClr val="accent5"/>
        </a:solidFill>
        <a:ln>
          <a:solidFill>
            <a:schemeClr val="bg2">
              <a:lumMod val="25000"/>
            </a:schemeClr>
          </a:solidFill>
        </a:ln>
      </dgm:spPr>
      <dgm:t>
        <a:bodyPr/>
        <a:lstStyle/>
        <a:p>
          <a:r>
            <a:rPr lang="en-US" dirty="0"/>
            <a:t>Mental</a:t>
          </a:r>
        </a:p>
      </dgm:t>
    </dgm:pt>
    <dgm:pt modelId="{CA462B1D-48FB-41CB-BD8F-B7B54CD95503}" type="parTrans" cxnId="{47F6CC85-16C1-4648-BC9F-005BA31A025C}">
      <dgm:prSet/>
      <dgm:spPr/>
      <dgm:t>
        <a:bodyPr/>
        <a:lstStyle/>
        <a:p>
          <a:endParaRPr lang="en-US"/>
        </a:p>
      </dgm:t>
    </dgm:pt>
    <dgm:pt modelId="{FE4854EB-EDFE-484A-89B8-422760C0CDD6}" type="sibTrans" cxnId="{47F6CC85-16C1-4648-BC9F-005BA31A025C}">
      <dgm:prSet/>
      <dgm:spPr/>
      <dgm:t>
        <a:bodyPr/>
        <a:lstStyle/>
        <a:p>
          <a:endParaRPr lang="en-US"/>
        </a:p>
      </dgm:t>
    </dgm:pt>
    <dgm:pt modelId="{3214FBA5-CCB5-49E8-9FA5-B220426E7D49}">
      <dgm:prSet phldrT="[Text]"/>
      <dgm:spPr>
        <a:ln>
          <a:solidFill>
            <a:schemeClr val="accent5"/>
          </a:solidFill>
        </a:ln>
      </dgm:spPr>
      <dgm:t>
        <a:bodyPr/>
        <a:lstStyle/>
        <a:p>
          <a:r>
            <a:rPr lang="en-US" dirty="0"/>
            <a:t>Values, what influences decisions, strong mind and mental health</a:t>
          </a:r>
        </a:p>
      </dgm:t>
    </dgm:pt>
    <dgm:pt modelId="{18B28306-5A04-40A2-80FE-FC0E70FB652A}" type="parTrans" cxnId="{F90A7115-5012-49A5-B6CA-4F643598EB93}">
      <dgm:prSet/>
      <dgm:spPr/>
      <dgm:t>
        <a:bodyPr/>
        <a:lstStyle/>
        <a:p>
          <a:endParaRPr lang="en-US"/>
        </a:p>
      </dgm:t>
    </dgm:pt>
    <dgm:pt modelId="{DE87EA06-06D9-45B4-AEFF-5AC6EEC24154}" type="sibTrans" cxnId="{F90A7115-5012-49A5-B6CA-4F643598EB93}">
      <dgm:prSet/>
      <dgm:spPr/>
      <dgm:t>
        <a:bodyPr/>
        <a:lstStyle/>
        <a:p>
          <a:endParaRPr lang="en-US"/>
        </a:p>
      </dgm:t>
    </dgm:pt>
    <dgm:pt modelId="{0E52997E-A591-4B59-9C5D-096FBECAF124}">
      <dgm:prSet phldrT="[Text]"/>
      <dgm:spPr>
        <a:solidFill>
          <a:schemeClr val="tx2">
            <a:lumMod val="50000"/>
          </a:schemeClr>
        </a:solidFill>
      </dgm:spPr>
      <dgm:t>
        <a:bodyPr/>
        <a:lstStyle/>
        <a:p>
          <a:r>
            <a:rPr lang="en-US" dirty="0"/>
            <a:t>Spiritual</a:t>
          </a:r>
        </a:p>
      </dgm:t>
    </dgm:pt>
    <dgm:pt modelId="{403655E7-4F74-46B5-9F62-4CCAAFAE13FE}" type="parTrans" cxnId="{80010D80-0A3A-4489-A865-4C91C6B5581A}">
      <dgm:prSet/>
      <dgm:spPr/>
      <dgm:t>
        <a:bodyPr/>
        <a:lstStyle/>
        <a:p>
          <a:endParaRPr lang="en-US"/>
        </a:p>
      </dgm:t>
    </dgm:pt>
    <dgm:pt modelId="{D2408018-0210-46D5-B762-3FAF822A6813}" type="sibTrans" cxnId="{80010D80-0A3A-4489-A865-4C91C6B5581A}">
      <dgm:prSet/>
      <dgm:spPr/>
      <dgm:t>
        <a:bodyPr/>
        <a:lstStyle/>
        <a:p>
          <a:endParaRPr lang="en-US"/>
        </a:p>
      </dgm:t>
    </dgm:pt>
    <dgm:pt modelId="{8A1AD0B5-3AA4-4185-A320-BB320E801C20}">
      <dgm:prSet phldrT="[Text]"/>
      <dgm:spPr>
        <a:ln>
          <a:solidFill>
            <a:schemeClr val="tx2">
              <a:lumMod val="75000"/>
            </a:schemeClr>
          </a:solidFill>
        </a:ln>
      </dgm:spPr>
      <dgm:t>
        <a:bodyPr/>
        <a:lstStyle/>
        <a:p>
          <a:r>
            <a:rPr lang="en-US" dirty="0"/>
            <a:t>Beliefs, connection, how you show up to the world and live core values</a:t>
          </a:r>
        </a:p>
      </dgm:t>
    </dgm:pt>
    <dgm:pt modelId="{34EF483A-DC13-4088-94BB-FDF06C00F008}" type="parTrans" cxnId="{6B44EF21-84E8-426B-B1D4-27B76AA1619B}">
      <dgm:prSet/>
      <dgm:spPr/>
      <dgm:t>
        <a:bodyPr/>
        <a:lstStyle/>
        <a:p>
          <a:endParaRPr lang="en-US"/>
        </a:p>
      </dgm:t>
    </dgm:pt>
    <dgm:pt modelId="{FE000C54-C10B-44B6-AEDD-A44DAAF085D3}" type="sibTrans" cxnId="{6B44EF21-84E8-426B-B1D4-27B76AA1619B}">
      <dgm:prSet/>
      <dgm:spPr/>
      <dgm:t>
        <a:bodyPr/>
        <a:lstStyle/>
        <a:p>
          <a:endParaRPr lang="en-US"/>
        </a:p>
      </dgm:t>
    </dgm:pt>
    <dgm:pt modelId="{8FBBA378-9671-4AC5-A8C1-D0F6CC5D43BC}" type="pres">
      <dgm:prSet presAssocID="{45B02418-AF8B-4C0A-81BB-FD24BBD4EDBD}" presName="cycleMatrixDiagram" presStyleCnt="0">
        <dgm:presLayoutVars>
          <dgm:chMax val="1"/>
          <dgm:dir/>
          <dgm:animLvl val="lvl"/>
          <dgm:resizeHandles val="exact"/>
        </dgm:presLayoutVars>
      </dgm:prSet>
      <dgm:spPr/>
    </dgm:pt>
    <dgm:pt modelId="{B1A2ADE0-F67D-45FD-9B9B-71B14620639D}" type="pres">
      <dgm:prSet presAssocID="{45B02418-AF8B-4C0A-81BB-FD24BBD4EDBD}" presName="children" presStyleCnt="0"/>
      <dgm:spPr/>
    </dgm:pt>
    <dgm:pt modelId="{5705B6DC-8D8D-40E1-8A36-3DD4232807AC}" type="pres">
      <dgm:prSet presAssocID="{45B02418-AF8B-4C0A-81BB-FD24BBD4EDBD}" presName="child1group" presStyleCnt="0"/>
      <dgm:spPr/>
    </dgm:pt>
    <dgm:pt modelId="{30879294-82B4-47E0-ACF5-3C9D65871EF2}" type="pres">
      <dgm:prSet presAssocID="{45B02418-AF8B-4C0A-81BB-FD24BBD4EDBD}" presName="child1" presStyleLbl="bgAcc1" presStyleIdx="0" presStyleCnt="4"/>
      <dgm:spPr/>
    </dgm:pt>
    <dgm:pt modelId="{20B6D1C3-3684-4AE3-BE31-9891AE8FB445}" type="pres">
      <dgm:prSet presAssocID="{45B02418-AF8B-4C0A-81BB-FD24BBD4EDBD}" presName="child1Text" presStyleLbl="bgAcc1" presStyleIdx="0" presStyleCnt="4">
        <dgm:presLayoutVars>
          <dgm:bulletEnabled val="1"/>
        </dgm:presLayoutVars>
      </dgm:prSet>
      <dgm:spPr/>
    </dgm:pt>
    <dgm:pt modelId="{93979560-BD57-4ACC-8361-F26F90411AC1}" type="pres">
      <dgm:prSet presAssocID="{45B02418-AF8B-4C0A-81BB-FD24BBD4EDBD}" presName="child2group" presStyleCnt="0"/>
      <dgm:spPr/>
    </dgm:pt>
    <dgm:pt modelId="{AC96A1EC-D000-4087-900D-12FEC8479FDB}" type="pres">
      <dgm:prSet presAssocID="{45B02418-AF8B-4C0A-81BB-FD24BBD4EDBD}" presName="child2" presStyleLbl="bgAcc1" presStyleIdx="1" presStyleCnt="4"/>
      <dgm:spPr/>
    </dgm:pt>
    <dgm:pt modelId="{D9E32158-BE8E-491C-9025-F743701D894E}" type="pres">
      <dgm:prSet presAssocID="{45B02418-AF8B-4C0A-81BB-FD24BBD4EDBD}" presName="child2Text" presStyleLbl="bgAcc1" presStyleIdx="1" presStyleCnt="4">
        <dgm:presLayoutVars>
          <dgm:bulletEnabled val="1"/>
        </dgm:presLayoutVars>
      </dgm:prSet>
      <dgm:spPr/>
    </dgm:pt>
    <dgm:pt modelId="{BCFCB25E-A2E3-4ECE-8456-C328202C50E0}" type="pres">
      <dgm:prSet presAssocID="{45B02418-AF8B-4C0A-81BB-FD24BBD4EDBD}" presName="child3group" presStyleCnt="0"/>
      <dgm:spPr/>
    </dgm:pt>
    <dgm:pt modelId="{2F660528-76E9-424C-8861-02A9E55EC374}" type="pres">
      <dgm:prSet presAssocID="{45B02418-AF8B-4C0A-81BB-FD24BBD4EDBD}" presName="child3" presStyleLbl="bgAcc1" presStyleIdx="2" presStyleCnt="4"/>
      <dgm:spPr/>
    </dgm:pt>
    <dgm:pt modelId="{E31B8B2B-A272-42EA-BCBD-29E4B6598198}" type="pres">
      <dgm:prSet presAssocID="{45B02418-AF8B-4C0A-81BB-FD24BBD4EDBD}" presName="child3Text" presStyleLbl="bgAcc1" presStyleIdx="2" presStyleCnt="4">
        <dgm:presLayoutVars>
          <dgm:bulletEnabled val="1"/>
        </dgm:presLayoutVars>
      </dgm:prSet>
      <dgm:spPr/>
    </dgm:pt>
    <dgm:pt modelId="{6C505600-5700-4B38-9393-99DA55EDEADD}" type="pres">
      <dgm:prSet presAssocID="{45B02418-AF8B-4C0A-81BB-FD24BBD4EDBD}" presName="child4group" presStyleCnt="0"/>
      <dgm:spPr/>
    </dgm:pt>
    <dgm:pt modelId="{7D0667F1-8E10-4BD7-A4F7-6685D9F25FF7}" type="pres">
      <dgm:prSet presAssocID="{45B02418-AF8B-4C0A-81BB-FD24BBD4EDBD}" presName="child4" presStyleLbl="bgAcc1" presStyleIdx="3" presStyleCnt="4"/>
      <dgm:spPr/>
    </dgm:pt>
    <dgm:pt modelId="{A8B3FA70-15D7-4C66-B313-A4EA86B6F30E}" type="pres">
      <dgm:prSet presAssocID="{45B02418-AF8B-4C0A-81BB-FD24BBD4EDBD}" presName="child4Text" presStyleLbl="bgAcc1" presStyleIdx="3" presStyleCnt="4">
        <dgm:presLayoutVars>
          <dgm:bulletEnabled val="1"/>
        </dgm:presLayoutVars>
      </dgm:prSet>
      <dgm:spPr/>
    </dgm:pt>
    <dgm:pt modelId="{66AD9D10-C2B4-4270-937A-97E7B06CCE0F}" type="pres">
      <dgm:prSet presAssocID="{45B02418-AF8B-4C0A-81BB-FD24BBD4EDBD}" presName="childPlaceholder" presStyleCnt="0"/>
      <dgm:spPr/>
    </dgm:pt>
    <dgm:pt modelId="{55C884D1-FE35-4737-823A-5F659095185F}" type="pres">
      <dgm:prSet presAssocID="{45B02418-AF8B-4C0A-81BB-FD24BBD4EDBD}" presName="circle" presStyleCnt="0"/>
      <dgm:spPr/>
    </dgm:pt>
    <dgm:pt modelId="{ACC73AA3-2635-4FD8-AA36-176C4A502051}" type="pres">
      <dgm:prSet presAssocID="{45B02418-AF8B-4C0A-81BB-FD24BBD4EDBD}" presName="quadrant1" presStyleLbl="node1" presStyleIdx="0" presStyleCnt="4">
        <dgm:presLayoutVars>
          <dgm:chMax val="1"/>
          <dgm:bulletEnabled val="1"/>
        </dgm:presLayoutVars>
      </dgm:prSet>
      <dgm:spPr/>
    </dgm:pt>
    <dgm:pt modelId="{C5A9D80F-6BF4-4C69-925E-212E20C79350}" type="pres">
      <dgm:prSet presAssocID="{45B02418-AF8B-4C0A-81BB-FD24BBD4EDBD}" presName="quadrant2" presStyleLbl="node1" presStyleIdx="1" presStyleCnt="4">
        <dgm:presLayoutVars>
          <dgm:chMax val="1"/>
          <dgm:bulletEnabled val="1"/>
        </dgm:presLayoutVars>
      </dgm:prSet>
      <dgm:spPr/>
    </dgm:pt>
    <dgm:pt modelId="{BC994592-BAC8-4D09-897A-BB3353FC0FE8}" type="pres">
      <dgm:prSet presAssocID="{45B02418-AF8B-4C0A-81BB-FD24BBD4EDBD}" presName="quadrant3" presStyleLbl="node1" presStyleIdx="2" presStyleCnt="4">
        <dgm:presLayoutVars>
          <dgm:chMax val="1"/>
          <dgm:bulletEnabled val="1"/>
        </dgm:presLayoutVars>
      </dgm:prSet>
      <dgm:spPr/>
    </dgm:pt>
    <dgm:pt modelId="{F9181455-3218-4ADA-B183-1AEDC672A8C3}" type="pres">
      <dgm:prSet presAssocID="{45B02418-AF8B-4C0A-81BB-FD24BBD4EDBD}" presName="quadrant4" presStyleLbl="node1" presStyleIdx="3" presStyleCnt="4">
        <dgm:presLayoutVars>
          <dgm:chMax val="1"/>
          <dgm:bulletEnabled val="1"/>
        </dgm:presLayoutVars>
      </dgm:prSet>
      <dgm:spPr/>
    </dgm:pt>
    <dgm:pt modelId="{A0D30E9B-09FB-49CF-8326-FC5990191C77}" type="pres">
      <dgm:prSet presAssocID="{45B02418-AF8B-4C0A-81BB-FD24BBD4EDBD}" presName="quadrantPlaceholder" presStyleCnt="0"/>
      <dgm:spPr/>
    </dgm:pt>
    <dgm:pt modelId="{969F5271-863A-4AEC-B6CB-2645660BF1AD}" type="pres">
      <dgm:prSet presAssocID="{45B02418-AF8B-4C0A-81BB-FD24BBD4EDBD}" presName="center1" presStyleLbl="fgShp" presStyleIdx="0" presStyleCnt="2" custScaleX="152079" custScaleY="176905"/>
      <dgm:spPr/>
    </dgm:pt>
    <dgm:pt modelId="{DCC647C3-B931-487F-A1EE-6A42E5BC5B23}" type="pres">
      <dgm:prSet presAssocID="{45B02418-AF8B-4C0A-81BB-FD24BBD4EDBD}" presName="center2" presStyleLbl="fgShp" presStyleIdx="1" presStyleCnt="2" custScaleX="152079" custScaleY="159550"/>
      <dgm:spPr/>
    </dgm:pt>
  </dgm:ptLst>
  <dgm:cxnLst>
    <dgm:cxn modelId="{79362312-5FBA-40EB-886B-FDB41F597C5D}" type="presOf" srcId="{802C8994-4BB5-4708-AEFE-2590BDCA53DF}" destId="{20B6D1C3-3684-4AE3-BE31-9891AE8FB445}" srcOrd="1" destOrd="0" presId="urn:microsoft.com/office/officeart/2005/8/layout/cycle4"/>
    <dgm:cxn modelId="{F90A7115-5012-49A5-B6CA-4F643598EB93}" srcId="{11E07E94-D23B-4FE8-8C29-C8AAC7BBF6C5}" destId="{3214FBA5-CCB5-49E8-9FA5-B220426E7D49}" srcOrd="0" destOrd="0" parTransId="{18B28306-5A04-40A2-80FE-FC0E70FB652A}" sibTransId="{DE87EA06-06D9-45B4-AEFF-5AC6EEC24154}"/>
    <dgm:cxn modelId="{0B47F420-673E-4CDA-B710-6E155009A818}" type="presOf" srcId="{EEE2DC00-2D58-40B4-BB14-2C71DA0CE826}" destId="{ACC73AA3-2635-4FD8-AA36-176C4A502051}" srcOrd="0" destOrd="0" presId="urn:microsoft.com/office/officeart/2005/8/layout/cycle4"/>
    <dgm:cxn modelId="{6B44EF21-84E8-426B-B1D4-27B76AA1619B}" srcId="{0E52997E-A591-4B59-9C5D-096FBECAF124}" destId="{8A1AD0B5-3AA4-4185-A320-BB320E801C20}" srcOrd="0" destOrd="0" parTransId="{34EF483A-DC13-4088-94BB-FDF06C00F008}" sibTransId="{FE000C54-C10B-44B6-AEDD-A44DAAF085D3}"/>
    <dgm:cxn modelId="{52FE5624-2A12-4EF0-8625-1E425DB09E1B}" type="presOf" srcId="{F3F82F54-4630-4402-8890-4A93F2E65155}" destId="{C5A9D80F-6BF4-4C69-925E-212E20C79350}" srcOrd="0" destOrd="0" presId="urn:microsoft.com/office/officeart/2005/8/layout/cycle4"/>
    <dgm:cxn modelId="{EF170D35-7101-4D48-8487-2FDBD5009BB3}" srcId="{45B02418-AF8B-4C0A-81BB-FD24BBD4EDBD}" destId="{F3F82F54-4630-4402-8890-4A93F2E65155}" srcOrd="1" destOrd="0" parTransId="{305D6814-6A84-4F90-ADB3-8CD21B38316B}" sibTransId="{E0415F2E-53F9-4521-BACD-0CF000C33B68}"/>
    <dgm:cxn modelId="{8ACE6D43-E9EE-49BF-BB4C-92F568EA174F}" srcId="{F3F82F54-4630-4402-8890-4A93F2E65155}" destId="{6B8769A2-A8B9-4427-92F3-1B32D13411B6}" srcOrd="0" destOrd="0" parTransId="{4E9E3168-A39B-4A38-8ADB-5F45A8BD0C01}" sibTransId="{07A3C734-79D4-47D0-A331-94B730D7A76D}"/>
    <dgm:cxn modelId="{6F145664-4DC2-45BB-B2DA-0FA300FFED33}" type="presOf" srcId="{8A1AD0B5-3AA4-4185-A320-BB320E801C20}" destId="{A8B3FA70-15D7-4C66-B313-A4EA86B6F30E}" srcOrd="1" destOrd="0" presId="urn:microsoft.com/office/officeart/2005/8/layout/cycle4"/>
    <dgm:cxn modelId="{80010D80-0A3A-4489-A865-4C91C6B5581A}" srcId="{45B02418-AF8B-4C0A-81BB-FD24BBD4EDBD}" destId="{0E52997E-A591-4B59-9C5D-096FBECAF124}" srcOrd="3" destOrd="0" parTransId="{403655E7-4F74-46B5-9F62-4CCAAFAE13FE}" sibTransId="{D2408018-0210-46D5-B762-3FAF822A6813}"/>
    <dgm:cxn modelId="{B24A3580-07C6-458D-AF38-9A7A3ACD86F1}" srcId="{45B02418-AF8B-4C0A-81BB-FD24BBD4EDBD}" destId="{EEE2DC00-2D58-40B4-BB14-2C71DA0CE826}" srcOrd="0" destOrd="0" parTransId="{1B1D4F8F-9F8E-491D-A22E-27AFF104445B}" sibTransId="{8085CAD5-83E1-4965-9877-9DD5EC98C17D}"/>
    <dgm:cxn modelId="{C576B682-A05D-49D3-8C5D-EE94D5E7D8D0}" type="presOf" srcId="{3214FBA5-CCB5-49E8-9FA5-B220426E7D49}" destId="{E31B8B2B-A272-42EA-BCBD-29E4B6598198}" srcOrd="1" destOrd="0" presId="urn:microsoft.com/office/officeart/2005/8/layout/cycle4"/>
    <dgm:cxn modelId="{47F6CC85-16C1-4648-BC9F-005BA31A025C}" srcId="{45B02418-AF8B-4C0A-81BB-FD24BBD4EDBD}" destId="{11E07E94-D23B-4FE8-8C29-C8AAC7BBF6C5}" srcOrd="2" destOrd="0" parTransId="{CA462B1D-48FB-41CB-BD8F-B7B54CD95503}" sibTransId="{FE4854EB-EDFE-484A-89B8-422760C0CDD6}"/>
    <dgm:cxn modelId="{8FAD638B-2E23-4835-9985-51D2AD3A18D9}" type="presOf" srcId="{6B8769A2-A8B9-4427-92F3-1B32D13411B6}" destId="{D9E32158-BE8E-491C-9025-F743701D894E}" srcOrd="1" destOrd="0" presId="urn:microsoft.com/office/officeart/2005/8/layout/cycle4"/>
    <dgm:cxn modelId="{986F8D99-9E27-4A0F-97FE-681905B5FF00}" type="presOf" srcId="{45B02418-AF8B-4C0A-81BB-FD24BBD4EDBD}" destId="{8FBBA378-9671-4AC5-A8C1-D0F6CC5D43BC}" srcOrd="0" destOrd="0" presId="urn:microsoft.com/office/officeart/2005/8/layout/cycle4"/>
    <dgm:cxn modelId="{03F012A9-4C03-4356-ADA0-CCDE504E05A3}" type="presOf" srcId="{3214FBA5-CCB5-49E8-9FA5-B220426E7D49}" destId="{2F660528-76E9-424C-8861-02A9E55EC374}" srcOrd="0" destOrd="0" presId="urn:microsoft.com/office/officeart/2005/8/layout/cycle4"/>
    <dgm:cxn modelId="{012642A9-551A-4440-87CD-C28964531C45}" type="presOf" srcId="{6B8769A2-A8B9-4427-92F3-1B32D13411B6}" destId="{AC96A1EC-D000-4087-900D-12FEC8479FDB}" srcOrd="0" destOrd="0" presId="urn:microsoft.com/office/officeart/2005/8/layout/cycle4"/>
    <dgm:cxn modelId="{9843BABB-EF1C-4D71-A96D-849A8123E0A7}" type="presOf" srcId="{802C8994-4BB5-4708-AEFE-2590BDCA53DF}" destId="{30879294-82B4-47E0-ACF5-3C9D65871EF2}" srcOrd="0" destOrd="0" presId="urn:microsoft.com/office/officeart/2005/8/layout/cycle4"/>
    <dgm:cxn modelId="{91BA9EC9-105D-4AE5-AF5B-8842266A54C4}" type="presOf" srcId="{8A1AD0B5-3AA4-4185-A320-BB320E801C20}" destId="{7D0667F1-8E10-4BD7-A4F7-6685D9F25FF7}" srcOrd="0" destOrd="0" presId="urn:microsoft.com/office/officeart/2005/8/layout/cycle4"/>
    <dgm:cxn modelId="{0514F6D0-6F95-4C00-881C-0D84867ED87C}" srcId="{EEE2DC00-2D58-40B4-BB14-2C71DA0CE826}" destId="{802C8994-4BB5-4708-AEFE-2590BDCA53DF}" srcOrd="0" destOrd="0" parTransId="{C52AC28A-B7F1-4CFD-95D4-762D210F7E9B}" sibTransId="{0D1FD531-3EB6-474F-8D72-DB0B1CAD0654}"/>
    <dgm:cxn modelId="{39C696E3-3A76-497F-A150-933E6987D17B}" type="presOf" srcId="{0E52997E-A591-4B59-9C5D-096FBECAF124}" destId="{F9181455-3218-4ADA-B183-1AEDC672A8C3}" srcOrd="0" destOrd="0" presId="urn:microsoft.com/office/officeart/2005/8/layout/cycle4"/>
    <dgm:cxn modelId="{3241E7EC-4884-461C-8CDC-D6F2B47EE4CA}" type="presOf" srcId="{11E07E94-D23B-4FE8-8C29-C8AAC7BBF6C5}" destId="{BC994592-BAC8-4D09-897A-BB3353FC0FE8}" srcOrd="0" destOrd="0" presId="urn:microsoft.com/office/officeart/2005/8/layout/cycle4"/>
    <dgm:cxn modelId="{B4632A39-0198-4159-B12E-1AD624B17F80}" type="presParOf" srcId="{8FBBA378-9671-4AC5-A8C1-D0F6CC5D43BC}" destId="{B1A2ADE0-F67D-45FD-9B9B-71B14620639D}" srcOrd="0" destOrd="0" presId="urn:microsoft.com/office/officeart/2005/8/layout/cycle4"/>
    <dgm:cxn modelId="{0E28A47B-F50B-4D49-84E0-33B8D48C8F86}" type="presParOf" srcId="{B1A2ADE0-F67D-45FD-9B9B-71B14620639D}" destId="{5705B6DC-8D8D-40E1-8A36-3DD4232807AC}" srcOrd="0" destOrd="0" presId="urn:microsoft.com/office/officeart/2005/8/layout/cycle4"/>
    <dgm:cxn modelId="{6ABC7ED5-0F9B-4335-9C76-2CE0B0ED8A12}" type="presParOf" srcId="{5705B6DC-8D8D-40E1-8A36-3DD4232807AC}" destId="{30879294-82B4-47E0-ACF5-3C9D65871EF2}" srcOrd="0" destOrd="0" presId="urn:microsoft.com/office/officeart/2005/8/layout/cycle4"/>
    <dgm:cxn modelId="{C9CA2A35-193F-4A3D-97BD-77ABEEC8A6E7}" type="presParOf" srcId="{5705B6DC-8D8D-40E1-8A36-3DD4232807AC}" destId="{20B6D1C3-3684-4AE3-BE31-9891AE8FB445}" srcOrd="1" destOrd="0" presId="urn:microsoft.com/office/officeart/2005/8/layout/cycle4"/>
    <dgm:cxn modelId="{21A3B5E1-9AF8-486B-AE84-91377C24CDAA}" type="presParOf" srcId="{B1A2ADE0-F67D-45FD-9B9B-71B14620639D}" destId="{93979560-BD57-4ACC-8361-F26F90411AC1}" srcOrd="1" destOrd="0" presId="urn:microsoft.com/office/officeart/2005/8/layout/cycle4"/>
    <dgm:cxn modelId="{54240D33-3001-40E8-A0AC-4C54B1C3EB2B}" type="presParOf" srcId="{93979560-BD57-4ACC-8361-F26F90411AC1}" destId="{AC96A1EC-D000-4087-900D-12FEC8479FDB}" srcOrd="0" destOrd="0" presId="urn:microsoft.com/office/officeart/2005/8/layout/cycle4"/>
    <dgm:cxn modelId="{AD6F80C4-0535-40B2-B6B4-EB9D72438451}" type="presParOf" srcId="{93979560-BD57-4ACC-8361-F26F90411AC1}" destId="{D9E32158-BE8E-491C-9025-F743701D894E}" srcOrd="1" destOrd="0" presId="urn:microsoft.com/office/officeart/2005/8/layout/cycle4"/>
    <dgm:cxn modelId="{0A95FB74-1D4A-489C-9C23-1BBF40947A77}" type="presParOf" srcId="{B1A2ADE0-F67D-45FD-9B9B-71B14620639D}" destId="{BCFCB25E-A2E3-4ECE-8456-C328202C50E0}" srcOrd="2" destOrd="0" presId="urn:microsoft.com/office/officeart/2005/8/layout/cycle4"/>
    <dgm:cxn modelId="{F9C3A5FF-867A-4026-B388-4D32113BE11C}" type="presParOf" srcId="{BCFCB25E-A2E3-4ECE-8456-C328202C50E0}" destId="{2F660528-76E9-424C-8861-02A9E55EC374}" srcOrd="0" destOrd="0" presId="urn:microsoft.com/office/officeart/2005/8/layout/cycle4"/>
    <dgm:cxn modelId="{DD477032-21A4-44A6-91B5-5DBD43ED423F}" type="presParOf" srcId="{BCFCB25E-A2E3-4ECE-8456-C328202C50E0}" destId="{E31B8B2B-A272-42EA-BCBD-29E4B6598198}" srcOrd="1" destOrd="0" presId="urn:microsoft.com/office/officeart/2005/8/layout/cycle4"/>
    <dgm:cxn modelId="{3B42FF54-6F31-4953-81B1-31044C788EAE}" type="presParOf" srcId="{B1A2ADE0-F67D-45FD-9B9B-71B14620639D}" destId="{6C505600-5700-4B38-9393-99DA55EDEADD}" srcOrd="3" destOrd="0" presId="urn:microsoft.com/office/officeart/2005/8/layout/cycle4"/>
    <dgm:cxn modelId="{3D44D732-B4AE-4D0F-8F6B-4C420E3A1AB0}" type="presParOf" srcId="{6C505600-5700-4B38-9393-99DA55EDEADD}" destId="{7D0667F1-8E10-4BD7-A4F7-6685D9F25FF7}" srcOrd="0" destOrd="0" presId="urn:microsoft.com/office/officeart/2005/8/layout/cycle4"/>
    <dgm:cxn modelId="{285319D8-0D21-47A8-A28E-144F16738B3F}" type="presParOf" srcId="{6C505600-5700-4B38-9393-99DA55EDEADD}" destId="{A8B3FA70-15D7-4C66-B313-A4EA86B6F30E}" srcOrd="1" destOrd="0" presId="urn:microsoft.com/office/officeart/2005/8/layout/cycle4"/>
    <dgm:cxn modelId="{B1CFB451-908B-40AF-8970-3CD447A46194}" type="presParOf" srcId="{B1A2ADE0-F67D-45FD-9B9B-71B14620639D}" destId="{66AD9D10-C2B4-4270-937A-97E7B06CCE0F}" srcOrd="4" destOrd="0" presId="urn:microsoft.com/office/officeart/2005/8/layout/cycle4"/>
    <dgm:cxn modelId="{4D0FDA71-0304-49F7-A9C7-86058B59424C}" type="presParOf" srcId="{8FBBA378-9671-4AC5-A8C1-D0F6CC5D43BC}" destId="{55C884D1-FE35-4737-823A-5F659095185F}" srcOrd="1" destOrd="0" presId="urn:microsoft.com/office/officeart/2005/8/layout/cycle4"/>
    <dgm:cxn modelId="{CA0ED11A-37EF-4A4C-BADF-9D768E3767B8}" type="presParOf" srcId="{55C884D1-FE35-4737-823A-5F659095185F}" destId="{ACC73AA3-2635-4FD8-AA36-176C4A502051}" srcOrd="0" destOrd="0" presId="urn:microsoft.com/office/officeart/2005/8/layout/cycle4"/>
    <dgm:cxn modelId="{FDBF6B5C-26BC-4806-8FF5-DC1DE5E4EA57}" type="presParOf" srcId="{55C884D1-FE35-4737-823A-5F659095185F}" destId="{C5A9D80F-6BF4-4C69-925E-212E20C79350}" srcOrd="1" destOrd="0" presId="urn:microsoft.com/office/officeart/2005/8/layout/cycle4"/>
    <dgm:cxn modelId="{9105E121-6307-43F6-9948-17774ACE1682}" type="presParOf" srcId="{55C884D1-FE35-4737-823A-5F659095185F}" destId="{BC994592-BAC8-4D09-897A-BB3353FC0FE8}" srcOrd="2" destOrd="0" presId="urn:microsoft.com/office/officeart/2005/8/layout/cycle4"/>
    <dgm:cxn modelId="{10746C0C-8631-48F3-B145-8F6BB6E9D9F5}" type="presParOf" srcId="{55C884D1-FE35-4737-823A-5F659095185F}" destId="{F9181455-3218-4ADA-B183-1AEDC672A8C3}" srcOrd="3" destOrd="0" presId="urn:microsoft.com/office/officeart/2005/8/layout/cycle4"/>
    <dgm:cxn modelId="{918615C3-86B5-4872-A299-BD00E34DB784}" type="presParOf" srcId="{55C884D1-FE35-4737-823A-5F659095185F}" destId="{A0D30E9B-09FB-49CF-8326-FC5990191C77}" srcOrd="4" destOrd="0" presId="urn:microsoft.com/office/officeart/2005/8/layout/cycle4"/>
    <dgm:cxn modelId="{2E14EE42-0E49-461E-B7F3-C272AB7D512F}" type="presParOf" srcId="{8FBBA378-9671-4AC5-A8C1-D0F6CC5D43BC}" destId="{969F5271-863A-4AEC-B6CB-2645660BF1AD}" srcOrd="2" destOrd="0" presId="urn:microsoft.com/office/officeart/2005/8/layout/cycle4"/>
    <dgm:cxn modelId="{9DE42A3A-526A-43B9-8C94-3FD36F11DD83}" type="presParOf" srcId="{8FBBA378-9671-4AC5-A8C1-D0F6CC5D43BC}" destId="{DCC647C3-B931-487F-A1EE-6A42E5BC5B2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E77D0-9E3A-4698-AB34-BE2AC682A5A8}" type="doc">
      <dgm:prSet loTypeId="urn:microsoft.com/office/officeart/2005/8/layout/cycle8" loCatId="cycle" qsTypeId="urn:microsoft.com/office/officeart/2005/8/quickstyle/simple1" qsCatId="simple" csTypeId="urn:microsoft.com/office/officeart/2005/8/colors/colorful3" csCatId="colorful" phldr="1"/>
      <dgm:spPr/>
    </dgm:pt>
    <dgm:pt modelId="{F0E65266-900B-4386-90F1-49C67C688E52}">
      <dgm:prSet phldrT="[Text]"/>
      <dgm:spPr/>
      <dgm:t>
        <a:bodyPr/>
        <a:lstStyle/>
        <a:p>
          <a:r>
            <a:rPr lang="en-US"/>
            <a:t>Introductions</a:t>
          </a:r>
        </a:p>
      </dgm:t>
    </dgm:pt>
    <dgm:pt modelId="{2DDF7EEF-C8A1-4E0A-B55D-EBF92D844846}" type="parTrans" cxnId="{C528CBD5-89CA-4B4F-B775-7A75F7AE028E}">
      <dgm:prSet/>
      <dgm:spPr/>
      <dgm:t>
        <a:bodyPr/>
        <a:lstStyle/>
        <a:p>
          <a:endParaRPr lang="en-US"/>
        </a:p>
      </dgm:t>
    </dgm:pt>
    <dgm:pt modelId="{9E4DE4C1-4C85-4FEF-B336-346DA3587E33}" type="sibTrans" cxnId="{C528CBD5-89CA-4B4F-B775-7A75F7AE028E}">
      <dgm:prSet/>
      <dgm:spPr/>
      <dgm:t>
        <a:bodyPr/>
        <a:lstStyle/>
        <a:p>
          <a:endParaRPr lang="en-US"/>
        </a:p>
      </dgm:t>
    </dgm:pt>
    <dgm:pt modelId="{109B0E99-1441-4664-B116-5C70DF2EF858}">
      <dgm:prSet phldrT="[Text]"/>
      <dgm:spPr/>
      <dgm:t>
        <a:bodyPr/>
        <a:lstStyle/>
        <a:p>
          <a:r>
            <a:rPr lang="en-US"/>
            <a:t>Build understanding and trust</a:t>
          </a:r>
        </a:p>
      </dgm:t>
    </dgm:pt>
    <dgm:pt modelId="{01FDAF9E-C405-4C29-9CB4-F55FFED08AC1}" type="parTrans" cxnId="{8537B9A7-B95A-47A8-8E92-BCFD5DF37CE5}">
      <dgm:prSet/>
      <dgm:spPr/>
      <dgm:t>
        <a:bodyPr/>
        <a:lstStyle/>
        <a:p>
          <a:endParaRPr lang="en-US"/>
        </a:p>
      </dgm:t>
    </dgm:pt>
    <dgm:pt modelId="{A41976BD-E159-4F81-8CEE-F60B04BE8ED2}" type="sibTrans" cxnId="{8537B9A7-B95A-47A8-8E92-BCFD5DF37CE5}">
      <dgm:prSet/>
      <dgm:spPr/>
      <dgm:t>
        <a:bodyPr/>
        <a:lstStyle/>
        <a:p>
          <a:endParaRPr lang="en-US"/>
        </a:p>
      </dgm:t>
    </dgm:pt>
    <dgm:pt modelId="{62948601-51B6-4FFC-BC53-C9EB1D9D1C8E}">
      <dgm:prSet phldrT="[Text]"/>
      <dgm:spPr/>
      <dgm:t>
        <a:bodyPr/>
        <a:lstStyle/>
        <a:p>
          <a:r>
            <a:rPr lang="en-US"/>
            <a:t>Seek solutions and decide on actions</a:t>
          </a:r>
        </a:p>
      </dgm:t>
    </dgm:pt>
    <dgm:pt modelId="{E14C218F-1A2E-4FDF-B49E-066678114687}" type="parTrans" cxnId="{52B732BB-7C85-4C60-94BA-6440F631FCE0}">
      <dgm:prSet/>
      <dgm:spPr/>
      <dgm:t>
        <a:bodyPr/>
        <a:lstStyle/>
        <a:p>
          <a:endParaRPr lang="en-US"/>
        </a:p>
      </dgm:t>
    </dgm:pt>
    <dgm:pt modelId="{A9F26B14-01B3-46C4-B5CC-00A2DD6244E6}" type="sibTrans" cxnId="{52B732BB-7C85-4C60-94BA-6440F631FCE0}">
      <dgm:prSet/>
      <dgm:spPr/>
      <dgm:t>
        <a:bodyPr/>
        <a:lstStyle/>
        <a:p>
          <a:endParaRPr lang="en-US"/>
        </a:p>
      </dgm:t>
    </dgm:pt>
    <dgm:pt modelId="{3547F116-D3CD-47E5-85EB-B5A127F16CA4}">
      <dgm:prSet phldrT="[Text]"/>
      <dgm:spPr/>
      <dgm:t>
        <a:bodyPr/>
        <a:lstStyle/>
        <a:p>
          <a:r>
            <a:rPr lang="en-US"/>
            <a:t>Arrive at issues</a:t>
          </a:r>
        </a:p>
      </dgm:t>
    </dgm:pt>
    <dgm:pt modelId="{A80E98AC-28D7-4BAD-A416-3B14EA8B10DB}" type="parTrans" cxnId="{78DDB0D2-16CA-449F-A006-B304EC79FEEA}">
      <dgm:prSet/>
      <dgm:spPr/>
      <dgm:t>
        <a:bodyPr/>
        <a:lstStyle/>
        <a:p>
          <a:endParaRPr lang="en-US"/>
        </a:p>
      </dgm:t>
    </dgm:pt>
    <dgm:pt modelId="{085F14D7-3451-49F7-95C7-938F12A6372F}" type="sibTrans" cxnId="{78DDB0D2-16CA-449F-A006-B304EC79FEEA}">
      <dgm:prSet/>
      <dgm:spPr/>
      <dgm:t>
        <a:bodyPr/>
        <a:lstStyle/>
        <a:p>
          <a:endParaRPr lang="en-US"/>
        </a:p>
      </dgm:t>
    </dgm:pt>
    <dgm:pt modelId="{AF668856-65FF-4278-8C5E-80B7D76D5AB7}" type="pres">
      <dgm:prSet presAssocID="{C11E77D0-9E3A-4698-AB34-BE2AC682A5A8}" presName="compositeShape" presStyleCnt="0">
        <dgm:presLayoutVars>
          <dgm:chMax val="7"/>
          <dgm:dir/>
          <dgm:resizeHandles val="exact"/>
        </dgm:presLayoutVars>
      </dgm:prSet>
      <dgm:spPr/>
    </dgm:pt>
    <dgm:pt modelId="{D790CC1D-E73E-4E4D-A080-89963F5E04CE}" type="pres">
      <dgm:prSet presAssocID="{C11E77D0-9E3A-4698-AB34-BE2AC682A5A8}" presName="wedge1" presStyleLbl="node1" presStyleIdx="0" presStyleCnt="4"/>
      <dgm:spPr/>
    </dgm:pt>
    <dgm:pt modelId="{44A9DDEA-C30D-4EA1-9320-49AD43C0A0BB}" type="pres">
      <dgm:prSet presAssocID="{C11E77D0-9E3A-4698-AB34-BE2AC682A5A8}" presName="dummy1a" presStyleCnt="0"/>
      <dgm:spPr/>
    </dgm:pt>
    <dgm:pt modelId="{93887BB1-4836-43F8-9580-43759A2A2471}" type="pres">
      <dgm:prSet presAssocID="{C11E77D0-9E3A-4698-AB34-BE2AC682A5A8}" presName="dummy1b" presStyleCnt="0"/>
      <dgm:spPr/>
    </dgm:pt>
    <dgm:pt modelId="{655A3611-AA1A-4DC0-923B-1E8258913E35}" type="pres">
      <dgm:prSet presAssocID="{C11E77D0-9E3A-4698-AB34-BE2AC682A5A8}" presName="wedge1Tx" presStyleLbl="node1" presStyleIdx="0" presStyleCnt="4">
        <dgm:presLayoutVars>
          <dgm:chMax val="0"/>
          <dgm:chPref val="0"/>
          <dgm:bulletEnabled val="1"/>
        </dgm:presLayoutVars>
      </dgm:prSet>
      <dgm:spPr/>
    </dgm:pt>
    <dgm:pt modelId="{FF0B91AA-D0EF-4522-8B91-88CA6BA5B283}" type="pres">
      <dgm:prSet presAssocID="{C11E77D0-9E3A-4698-AB34-BE2AC682A5A8}" presName="wedge2" presStyleLbl="node1" presStyleIdx="1" presStyleCnt="4"/>
      <dgm:spPr/>
    </dgm:pt>
    <dgm:pt modelId="{06A2BDDF-0B51-4FEF-8BFE-FE0F4713653E}" type="pres">
      <dgm:prSet presAssocID="{C11E77D0-9E3A-4698-AB34-BE2AC682A5A8}" presName="dummy2a" presStyleCnt="0"/>
      <dgm:spPr/>
    </dgm:pt>
    <dgm:pt modelId="{4D3D928D-8AA4-4A79-8D3C-727EBA3ED7C3}" type="pres">
      <dgm:prSet presAssocID="{C11E77D0-9E3A-4698-AB34-BE2AC682A5A8}" presName="dummy2b" presStyleCnt="0"/>
      <dgm:spPr/>
    </dgm:pt>
    <dgm:pt modelId="{B6108125-1B18-4251-B9BB-EFC213218337}" type="pres">
      <dgm:prSet presAssocID="{C11E77D0-9E3A-4698-AB34-BE2AC682A5A8}" presName="wedge2Tx" presStyleLbl="node1" presStyleIdx="1" presStyleCnt="4">
        <dgm:presLayoutVars>
          <dgm:chMax val="0"/>
          <dgm:chPref val="0"/>
          <dgm:bulletEnabled val="1"/>
        </dgm:presLayoutVars>
      </dgm:prSet>
      <dgm:spPr/>
    </dgm:pt>
    <dgm:pt modelId="{62DA7F66-0AE2-4DFE-A825-5DD763C5018E}" type="pres">
      <dgm:prSet presAssocID="{C11E77D0-9E3A-4698-AB34-BE2AC682A5A8}" presName="wedge3" presStyleLbl="node1" presStyleIdx="2" presStyleCnt="4"/>
      <dgm:spPr/>
    </dgm:pt>
    <dgm:pt modelId="{2E2C1357-42E4-47CC-90BB-65CC7DB3D980}" type="pres">
      <dgm:prSet presAssocID="{C11E77D0-9E3A-4698-AB34-BE2AC682A5A8}" presName="dummy3a" presStyleCnt="0"/>
      <dgm:spPr/>
    </dgm:pt>
    <dgm:pt modelId="{C06D5004-5182-44AE-96B0-BE025E0585E5}" type="pres">
      <dgm:prSet presAssocID="{C11E77D0-9E3A-4698-AB34-BE2AC682A5A8}" presName="dummy3b" presStyleCnt="0"/>
      <dgm:spPr/>
    </dgm:pt>
    <dgm:pt modelId="{001E41A5-D2EE-45C4-8400-C66528B7E09D}" type="pres">
      <dgm:prSet presAssocID="{C11E77D0-9E3A-4698-AB34-BE2AC682A5A8}" presName="wedge3Tx" presStyleLbl="node1" presStyleIdx="2" presStyleCnt="4">
        <dgm:presLayoutVars>
          <dgm:chMax val="0"/>
          <dgm:chPref val="0"/>
          <dgm:bulletEnabled val="1"/>
        </dgm:presLayoutVars>
      </dgm:prSet>
      <dgm:spPr/>
    </dgm:pt>
    <dgm:pt modelId="{16B4639B-A907-4A67-A22A-FEFA03D44633}" type="pres">
      <dgm:prSet presAssocID="{C11E77D0-9E3A-4698-AB34-BE2AC682A5A8}" presName="wedge4" presStyleLbl="node1" presStyleIdx="3" presStyleCnt="4"/>
      <dgm:spPr/>
    </dgm:pt>
    <dgm:pt modelId="{CCA6FE61-1ECC-4E9E-8439-5F7FF5CFA6E3}" type="pres">
      <dgm:prSet presAssocID="{C11E77D0-9E3A-4698-AB34-BE2AC682A5A8}" presName="dummy4a" presStyleCnt="0"/>
      <dgm:spPr/>
    </dgm:pt>
    <dgm:pt modelId="{4BBD0A2D-A67E-409A-8711-BFF243C3E779}" type="pres">
      <dgm:prSet presAssocID="{C11E77D0-9E3A-4698-AB34-BE2AC682A5A8}" presName="dummy4b" presStyleCnt="0"/>
      <dgm:spPr/>
    </dgm:pt>
    <dgm:pt modelId="{DE177E87-3F55-4796-BC23-FD8B9C269BED}" type="pres">
      <dgm:prSet presAssocID="{C11E77D0-9E3A-4698-AB34-BE2AC682A5A8}" presName="wedge4Tx" presStyleLbl="node1" presStyleIdx="3" presStyleCnt="4">
        <dgm:presLayoutVars>
          <dgm:chMax val="0"/>
          <dgm:chPref val="0"/>
          <dgm:bulletEnabled val="1"/>
        </dgm:presLayoutVars>
      </dgm:prSet>
      <dgm:spPr/>
    </dgm:pt>
    <dgm:pt modelId="{3F1D16C6-5212-4B22-8C32-FD8B5773956C}" type="pres">
      <dgm:prSet presAssocID="{9E4DE4C1-4C85-4FEF-B336-346DA3587E33}" presName="arrowWedge1" presStyleLbl="fgSibTrans2D1" presStyleIdx="0" presStyleCnt="4"/>
      <dgm:spPr/>
    </dgm:pt>
    <dgm:pt modelId="{12667F26-67B0-4295-847D-08AF61D4BCC5}" type="pres">
      <dgm:prSet presAssocID="{A41976BD-E159-4F81-8CEE-F60B04BE8ED2}" presName="arrowWedge2" presStyleLbl="fgSibTrans2D1" presStyleIdx="1" presStyleCnt="4"/>
      <dgm:spPr/>
    </dgm:pt>
    <dgm:pt modelId="{7ED5001F-E8CD-436D-A82E-89940D2B4D30}" type="pres">
      <dgm:prSet presAssocID="{085F14D7-3451-49F7-95C7-938F12A6372F}" presName="arrowWedge3" presStyleLbl="fgSibTrans2D1" presStyleIdx="2" presStyleCnt="4"/>
      <dgm:spPr/>
    </dgm:pt>
    <dgm:pt modelId="{BEE8230C-ECE6-49FC-A7CC-E03C08520C3D}" type="pres">
      <dgm:prSet presAssocID="{A9F26B14-01B3-46C4-B5CC-00A2DD6244E6}" presName="arrowWedge4" presStyleLbl="fgSibTrans2D1" presStyleIdx="3" presStyleCnt="4"/>
      <dgm:spPr/>
    </dgm:pt>
  </dgm:ptLst>
  <dgm:cxnLst>
    <dgm:cxn modelId="{E9F6D707-6465-41E3-8CA5-BDE78DA908F7}" type="presOf" srcId="{109B0E99-1441-4664-B116-5C70DF2EF858}" destId="{B6108125-1B18-4251-B9BB-EFC213218337}" srcOrd="1" destOrd="0" presId="urn:microsoft.com/office/officeart/2005/8/layout/cycle8"/>
    <dgm:cxn modelId="{179EBE27-B530-439C-9193-73C988ADDD85}" type="presOf" srcId="{62948601-51B6-4FFC-BC53-C9EB1D9D1C8E}" destId="{16B4639B-A907-4A67-A22A-FEFA03D44633}" srcOrd="0" destOrd="0" presId="urn:microsoft.com/office/officeart/2005/8/layout/cycle8"/>
    <dgm:cxn modelId="{7C5B265F-E8D4-4DFD-9D1E-24EA612A2902}" type="presOf" srcId="{F0E65266-900B-4386-90F1-49C67C688E52}" destId="{655A3611-AA1A-4DC0-923B-1E8258913E35}" srcOrd="1" destOrd="0" presId="urn:microsoft.com/office/officeart/2005/8/layout/cycle8"/>
    <dgm:cxn modelId="{BC550372-D049-4F17-A89C-ADC19D3360B8}" type="presOf" srcId="{3547F116-D3CD-47E5-85EB-B5A127F16CA4}" destId="{001E41A5-D2EE-45C4-8400-C66528B7E09D}" srcOrd="1" destOrd="0" presId="urn:microsoft.com/office/officeart/2005/8/layout/cycle8"/>
    <dgm:cxn modelId="{2529825A-99EF-4403-BE87-75461568FE39}" type="presOf" srcId="{62948601-51B6-4FFC-BC53-C9EB1D9D1C8E}" destId="{DE177E87-3F55-4796-BC23-FD8B9C269BED}" srcOrd="1" destOrd="0" presId="urn:microsoft.com/office/officeart/2005/8/layout/cycle8"/>
    <dgm:cxn modelId="{F7174384-534A-44DC-BB98-145DAB482225}" type="presOf" srcId="{C11E77D0-9E3A-4698-AB34-BE2AC682A5A8}" destId="{AF668856-65FF-4278-8C5E-80B7D76D5AB7}" srcOrd="0" destOrd="0" presId="urn:microsoft.com/office/officeart/2005/8/layout/cycle8"/>
    <dgm:cxn modelId="{93FE258E-3932-499A-9CA3-76E55C4E45A4}" type="presOf" srcId="{109B0E99-1441-4664-B116-5C70DF2EF858}" destId="{FF0B91AA-D0EF-4522-8B91-88CA6BA5B283}" srcOrd="0" destOrd="0" presId="urn:microsoft.com/office/officeart/2005/8/layout/cycle8"/>
    <dgm:cxn modelId="{8537B9A7-B95A-47A8-8E92-BCFD5DF37CE5}" srcId="{C11E77D0-9E3A-4698-AB34-BE2AC682A5A8}" destId="{109B0E99-1441-4664-B116-5C70DF2EF858}" srcOrd="1" destOrd="0" parTransId="{01FDAF9E-C405-4C29-9CB4-F55FFED08AC1}" sibTransId="{A41976BD-E159-4F81-8CEE-F60B04BE8ED2}"/>
    <dgm:cxn modelId="{C7870BAB-0F32-49C3-91D1-66B45FF65972}" type="presOf" srcId="{3547F116-D3CD-47E5-85EB-B5A127F16CA4}" destId="{62DA7F66-0AE2-4DFE-A825-5DD763C5018E}" srcOrd="0" destOrd="0" presId="urn:microsoft.com/office/officeart/2005/8/layout/cycle8"/>
    <dgm:cxn modelId="{52B732BB-7C85-4C60-94BA-6440F631FCE0}" srcId="{C11E77D0-9E3A-4698-AB34-BE2AC682A5A8}" destId="{62948601-51B6-4FFC-BC53-C9EB1D9D1C8E}" srcOrd="3" destOrd="0" parTransId="{E14C218F-1A2E-4FDF-B49E-066678114687}" sibTransId="{A9F26B14-01B3-46C4-B5CC-00A2DD6244E6}"/>
    <dgm:cxn modelId="{78DDB0D2-16CA-449F-A006-B304EC79FEEA}" srcId="{C11E77D0-9E3A-4698-AB34-BE2AC682A5A8}" destId="{3547F116-D3CD-47E5-85EB-B5A127F16CA4}" srcOrd="2" destOrd="0" parTransId="{A80E98AC-28D7-4BAD-A416-3B14EA8B10DB}" sibTransId="{085F14D7-3451-49F7-95C7-938F12A6372F}"/>
    <dgm:cxn modelId="{C528CBD5-89CA-4B4F-B775-7A75F7AE028E}" srcId="{C11E77D0-9E3A-4698-AB34-BE2AC682A5A8}" destId="{F0E65266-900B-4386-90F1-49C67C688E52}" srcOrd="0" destOrd="0" parTransId="{2DDF7EEF-C8A1-4E0A-B55D-EBF92D844846}" sibTransId="{9E4DE4C1-4C85-4FEF-B336-346DA3587E33}"/>
    <dgm:cxn modelId="{6DEDA2DB-1979-49B1-BBD4-83F9EC52AA83}" type="presOf" srcId="{F0E65266-900B-4386-90F1-49C67C688E52}" destId="{D790CC1D-E73E-4E4D-A080-89963F5E04CE}" srcOrd="0" destOrd="0" presId="urn:microsoft.com/office/officeart/2005/8/layout/cycle8"/>
    <dgm:cxn modelId="{AC076479-91E6-4ED9-A880-9E725D9DD0C0}" type="presParOf" srcId="{AF668856-65FF-4278-8C5E-80B7D76D5AB7}" destId="{D790CC1D-E73E-4E4D-A080-89963F5E04CE}" srcOrd="0" destOrd="0" presId="urn:microsoft.com/office/officeart/2005/8/layout/cycle8"/>
    <dgm:cxn modelId="{619260C4-CC71-485E-A6FE-DA0A0389534F}" type="presParOf" srcId="{AF668856-65FF-4278-8C5E-80B7D76D5AB7}" destId="{44A9DDEA-C30D-4EA1-9320-49AD43C0A0BB}" srcOrd="1" destOrd="0" presId="urn:microsoft.com/office/officeart/2005/8/layout/cycle8"/>
    <dgm:cxn modelId="{50B6A56C-B11D-4BC2-B1B9-DF96CE4BC6BB}" type="presParOf" srcId="{AF668856-65FF-4278-8C5E-80B7D76D5AB7}" destId="{93887BB1-4836-43F8-9580-43759A2A2471}" srcOrd="2" destOrd="0" presId="urn:microsoft.com/office/officeart/2005/8/layout/cycle8"/>
    <dgm:cxn modelId="{1B9BBC96-6946-4A9B-BF44-04DDAE33CB42}" type="presParOf" srcId="{AF668856-65FF-4278-8C5E-80B7D76D5AB7}" destId="{655A3611-AA1A-4DC0-923B-1E8258913E35}" srcOrd="3" destOrd="0" presId="urn:microsoft.com/office/officeart/2005/8/layout/cycle8"/>
    <dgm:cxn modelId="{E5689CE7-4E06-46D7-ADAD-3B0138AF91A2}" type="presParOf" srcId="{AF668856-65FF-4278-8C5E-80B7D76D5AB7}" destId="{FF0B91AA-D0EF-4522-8B91-88CA6BA5B283}" srcOrd="4" destOrd="0" presId="urn:microsoft.com/office/officeart/2005/8/layout/cycle8"/>
    <dgm:cxn modelId="{BF9C813F-5D03-4AA8-9F0C-83F9BEC4A718}" type="presParOf" srcId="{AF668856-65FF-4278-8C5E-80B7D76D5AB7}" destId="{06A2BDDF-0B51-4FEF-8BFE-FE0F4713653E}" srcOrd="5" destOrd="0" presId="urn:microsoft.com/office/officeart/2005/8/layout/cycle8"/>
    <dgm:cxn modelId="{559C3EB5-01C7-4274-BCDA-77688C3C2330}" type="presParOf" srcId="{AF668856-65FF-4278-8C5E-80B7D76D5AB7}" destId="{4D3D928D-8AA4-4A79-8D3C-727EBA3ED7C3}" srcOrd="6" destOrd="0" presId="urn:microsoft.com/office/officeart/2005/8/layout/cycle8"/>
    <dgm:cxn modelId="{01367110-23C6-4D7F-A7FC-8E61DB4A5FD7}" type="presParOf" srcId="{AF668856-65FF-4278-8C5E-80B7D76D5AB7}" destId="{B6108125-1B18-4251-B9BB-EFC213218337}" srcOrd="7" destOrd="0" presId="urn:microsoft.com/office/officeart/2005/8/layout/cycle8"/>
    <dgm:cxn modelId="{AD52101D-9250-40D2-8A06-9C6DDB1BF5CF}" type="presParOf" srcId="{AF668856-65FF-4278-8C5E-80B7D76D5AB7}" destId="{62DA7F66-0AE2-4DFE-A825-5DD763C5018E}" srcOrd="8" destOrd="0" presId="urn:microsoft.com/office/officeart/2005/8/layout/cycle8"/>
    <dgm:cxn modelId="{16DAFEFB-0BF1-4FF9-BCD8-4D765885EA95}" type="presParOf" srcId="{AF668856-65FF-4278-8C5E-80B7D76D5AB7}" destId="{2E2C1357-42E4-47CC-90BB-65CC7DB3D980}" srcOrd="9" destOrd="0" presId="urn:microsoft.com/office/officeart/2005/8/layout/cycle8"/>
    <dgm:cxn modelId="{33400B2E-043A-486B-B2D1-A337F79B3EDE}" type="presParOf" srcId="{AF668856-65FF-4278-8C5E-80B7D76D5AB7}" destId="{C06D5004-5182-44AE-96B0-BE025E0585E5}" srcOrd="10" destOrd="0" presId="urn:microsoft.com/office/officeart/2005/8/layout/cycle8"/>
    <dgm:cxn modelId="{F814AAF2-DA53-449E-B92B-14129A3BBE72}" type="presParOf" srcId="{AF668856-65FF-4278-8C5E-80B7D76D5AB7}" destId="{001E41A5-D2EE-45C4-8400-C66528B7E09D}" srcOrd="11" destOrd="0" presId="urn:microsoft.com/office/officeart/2005/8/layout/cycle8"/>
    <dgm:cxn modelId="{C92BBF4D-64C3-4473-9757-04B23ED47C82}" type="presParOf" srcId="{AF668856-65FF-4278-8C5E-80B7D76D5AB7}" destId="{16B4639B-A907-4A67-A22A-FEFA03D44633}" srcOrd="12" destOrd="0" presId="urn:microsoft.com/office/officeart/2005/8/layout/cycle8"/>
    <dgm:cxn modelId="{364860E4-031C-45ED-B926-3CB529A08E2E}" type="presParOf" srcId="{AF668856-65FF-4278-8C5E-80B7D76D5AB7}" destId="{CCA6FE61-1ECC-4E9E-8439-5F7FF5CFA6E3}" srcOrd="13" destOrd="0" presId="urn:microsoft.com/office/officeart/2005/8/layout/cycle8"/>
    <dgm:cxn modelId="{FEB75556-11B2-4DC8-BBC9-3348E9867BCB}" type="presParOf" srcId="{AF668856-65FF-4278-8C5E-80B7D76D5AB7}" destId="{4BBD0A2D-A67E-409A-8711-BFF243C3E779}" srcOrd="14" destOrd="0" presId="urn:microsoft.com/office/officeart/2005/8/layout/cycle8"/>
    <dgm:cxn modelId="{4C25F696-2A9F-4635-8D9A-2E985431F254}" type="presParOf" srcId="{AF668856-65FF-4278-8C5E-80B7D76D5AB7}" destId="{DE177E87-3F55-4796-BC23-FD8B9C269BED}" srcOrd="15" destOrd="0" presId="urn:microsoft.com/office/officeart/2005/8/layout/cycle8"/>
    <dgm:cxn modelId="{4E5D0BAC-D32E-4CA9-A763-0051CEE5D22F}" type="presParOf" srcId="{AF668856-65FF-4278-8C5E-80B7D76D5AB7}" destId="{3F1D16C6-5212-4B22-8C32-FD8B5773956C}" srcOrd="16" destOrd="0" presId="urn:microsoft.com/office/officeart/2005/8/layout/cycle8"/>
    <dgm:cxn modelId="{C6001F9E-E93F-4353-B63A-60CD2E57C6C3}" type="presParOf" srcId="{AF668856-65FF-4278-8C5E-80B7D76D5AB7}" destId="{12667F26-67B0-4295-847D-08AF61D4BCC5}" srcOrd="17" destOrd="0" presId="urn:microsoft.com/office/officeart/2005/8/layout/cycle8"/>
    <dgm:cxn modelId="{4E41A3E8-CEC5-4CFC-B9CC-A3655CD11FB6}" type="presParOf" srcId="{AF668856-65FF-4278-8C5E-80B7D76D5AB7}" destId="{7ED5001F-E8CD-436D-A82E-89940D2B4D30}" srcOrd="18" destOrd="0" presId="urn:microsoft.com/office/officeart/2005/8/layout/cycle8"/>
    <dgm:cxn modelId="{AB977B98-4679-410E-8A54-AEAB2EDEF8EB}" type="presParOf" srcId="{AF668856-65FF-4278-8C5E-80B7D76D5AB7}" destId="{BEE8230C-ECE6-49FC-A7CC-E03C08520C3D}"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6AAD5-BB22-443A-B98E-11707CBE16C9}"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rgbClr val="C00000"/>
        </a:solidFill>
        <a:ln>
          <a:noFill/>
        </a:ln>
      </dgm:spPr>
      <dgm:t>
        <a:bodyPr/>
        <a:lstStyle/>
        <a:p>
          <a:endParaRPr lang="en-US" sz="800" b="1" dirty="0">
            <a:solidFill>
              <a:schemeClr val="bg1"/>
            </a:solidFill>
          </a:endParaRPr>
        </a:p>
        <a:p>
          <a:endParaRPr lang="en-US" sz="800" b="1" dirty="0">
            <a:solidFill>
              <a:schemeClr val="bg1"/>
            </a:solidFill>
          </a:endParaRPr>
        </a:p>
        <a:p>
          <a:r>
            <a:rPr lang="en-US" sz="800" b="1" dirty="0">
              <a:solidFill>
                <a:schemeClr val="bg1"/>
              </a:solidFill>
            </a:rPr>
            <a:t>Clarify Purpose</a:t>
          </a:r>
        </a:p>
      </dgm:t>
    </dgm:pt>
    <dgm:pt modelId="{68C8E73F-A05A-4DC8-914A-C484D8568F55}" type="parTrans" cxnId="{78D5CF50-3633-4A11-9FE0-D306D94A091D}">
      <dgm:prSet/>
      <dgm:spPr/>
      <dgm:t>
        <a:bodyPr/>
        <a:lstStyle/>
        <a:p>
          <a:endParaRPr lang="en-US" sz="1050">
            <a:solidFill>
              <a:schemeClr val="bg1"/>
            </a:solidFill>
          </a:endParaRPr>
        </a:p>
      </dgm:t>
    </dgm:pt>
    <dgm:pt modelId="{12A631F8-73E8-4437-A632-1DA4C96C2081}" type="sibTrans" cxnId="{78D5CF50-3633-4A11-9FE0-D306D94A091D}">
      <dgm:prSet/>
      <dgm:spPr>
        <a:ln>
          <a:noFill/>
        </a:ln>
      </dgm:spPr>
      <dgm:t>
        <a:bodyPr/>
        <a:lstStyle/>
        <a:p>
          <a:endParaRPr lang="en-US" sz="1050">
            <a:solidFill>
              <a:schemeClr val="bg1"/>
            </a:solidFill>
          </a:endParaRPr>
        </a:p>
      </dgm:t>
    </dgm:pt>
    <dgm:pt modelId="{37FDA6AE-027B-4120-90CE-09301A415796}">
      <dgm:prSet phldrT="[Text]" custT="1"/>
      <dgm:spPr>
        <a:solidFill>
          <a:srgbClr val="FFC000"/>
        </a:solidFill>
        <a:ln>
          <a:noFill/>
        </a:ln>
      </dgm:spPr>
      <dgm:t>
        <a:bodyPr/>
        <a:lstStyle/>
        <a:p>
          <a:endParaRPr lang="en-US" sz="800" b="1" dirty="0">
            <a:solidFill>
              <a:schemeClr val="bg1"/>
            </a:solidFill>
          </a:endParaRPr>
        </a:p>
        <a:p>
          <a:endParaRPr lang="en-US" sz="800" b="1" dirty="0">
            <a:solidFill>
              <a:schemeClr val="bg1"/>
            </a:solidFill>
          </a:endParaRPr>
        </a:p>
        <a:p>
          <a:r>
            <a:rPr lang="en-US" sz="800" b="1" dirty="0">
              <a:solidFill>
                <a:schemeClr val="bg1"/>
              </a:solidFill>
            </a:rPr>
            <a:t>Convene the right people</a:t>
          </a:r>
        </a:p>
      </dgm:t>
    </dgm:pt>
    <dgm:pt modelId="{F547554B-51EF-4D52-BD83-B530786A53F6}" type="parTrans" cxnId="{97371629-EAFB-49C5-8D4C-1C2CC8EF98DA}">
      <dgm:prSet/>
      <dgm:spPr/>
      <dgm:t>
        <a:bodyPr/>
        <a:lstStyle/>
        <a:p>
          <a:endParaRPr lang="en-US" sz="1050">
            <a:solidFill>
              <a:schemeClr val="bg1"/>
            </a:solidFill>
          </a:endParaRPr>
        </a:p>
      </dgm:t>
    </dgm:pt>
    <dgm:pt modelId="{AACFA7FC-124D-47F0-AAB7-D837F03A13D6}" type="sibTrans" cxnId="{97371629-EAFB-49C5-8D4C-1C2CC8EF98DA}">
      <dgm:prSet/>
      <dgm:spPr>
        <a:ln>
          <a:noFill/>
        </a:ln>
      </dgm:spPr>
      <dgm:t>
        <a:bodyPr/>
        <a:lstStyle/>
        <a:p>
          <a:endParaRPr lang="en-US" sz="1050">
            <a:solidFill>
              <a:schemeClr val="bg1"/>
            </a:solidFill>
          </a:endParaRPr>
        </a:p>
      </dgm:t>
    </dgm:pt>
    <dgm:pt modelId="{8C92A023-B595-4B7E-9FD1-86305B47363F}">
      <dgm:prSet phldrT="[Text]" custT="1"/>
      <dgm:spPr>
        <a:solidFill>
          <a:schemeClr val="accent4">
            <a:lumMod val="40000"/>
            <a:lumOff val="60000"/>
          </a:schemeClr>
        </a:solidFill>
        <a:ln>
          <a:noFill/>
        </a:ln>
      </dgm:spPr>
      <dgm:t>
        <a:bodyPr/>
        <a:lstStyle/>
        <a:p>
          <a:endParaRPr lang="en-US" sz="800" b="1" dirty="0">
            <a:solidFill>
              <a:schemeClr val="bg1"/>
            </a:solidFill>
          </a:endParaRPr>
        </a:p>
        <a:p>
          <a:endParaRPr lang="en-US" sz="800" b="1" dirty="0">
            <a:solidFill>
              <a:schemeClr val="bg1"/>
            </a:solidFill>
          </a:endParaRPr>
        </a:p>
        <a:p>
          <a:r>
            <a:rPr lang="en-US" sz="800" b="1" dirty="0">
              <a:solidFill>
                <a:srgbClr val="3D352B"/>
              </a:solidFill>
            </a:rPr>
            <a:t>Cultivate Trust</a:t>
          </a:r>
        </a:p>
      </dgm:t>
    </dgm:pt>
    <dgm:pt modelId="{126030B6-AD92-4139-8AC7-ED96A61FFA13}" type="parTrans" cxnId="{6393EA77-6C35-4795-B9F8-BC384CEB01BB}">
      <dgm:prSet/>
      <dgm:spPr/>
      <dgm:t>
        <a:bodyPr/>
        <a:lstStyle/>
        <a:p>
          <a:endParaRPr lang="en-US" sz="1050">
            <a:solidFill>
              <a:schemeClr val="bg1"/>
            </a:solidFill>
          </a:endParaRPr>
        </a:p>
      </dgm:t>
    </dgm:pt>
    <dgm:pt modelId="{45610BF7-B096-4636-A867-71803911F6BC}" type="sibTrans" cxnId="{6393EA77-6C35-4795-B9F8-BC384CEB01BB}">
      <dgm:prSet/>
      <dgm:spPr>
        <a:ln>
          <a:noFill/>
        </a:ln>
      </dgm:spPr>
      <dgm:t>
        <a:bodyPr/>
        <a:lstStyle/>
        <a:p>
          <a:endParaRPr lang="en-US" sz="1050">
            <a:solidFill>
              <a:schemeClr val="bg1"/>
            </a:solidFill>
          </a:endParaRPr>
        </a:p>
      </dgm:t>
    </dgm:pt>
    <dgm:pt modelId="{839B389E-0F3A-4E44-B6E2-13F1399C142F}">
      <dgm:prSet phldrT="[Text]" custT="1"/>
      <dgm:spPr>
        <a:solidFill>
          <a:schemeClr val="accent1">
            <a:lumMod val="40000"/>
            <a:lumOff val="60000"/>
          </a:schemeClr>
        </a:solidFill>
        <a:ln>
          <a:noFill/>
        </a:ln>
      </dgm:spPr>
      <dgm:t>
        <a:bodyPr/>
        <a:lstStyle/>
        <a:p>
          <a:endParaRPr lang="en-US" sz="800" b="1" dirty="0">
            <a:solidFill>
              <a:schemeClr val="bg1"/>
            </a:solidFill>
          </a:endParaRPr>
        </a:p>
        <a:p>
          <a:endParaRPr lang="en-US" sz="800" b="1" dirty="0">
            <a:solidFill>
              <a:schemeClr val="bg1"/>
            </a:solidFill>
          </a:endParaRPr>
        </a:p>
        <a:p>
          <a:r>
            <a:rPr lang="en-US" sz="800" b="1" dirty="0">
              <a:solidFill>
                <a:schemeClr val="bg1"/>
              </a:solidFill>
            </a:rPr>
            <a:t>Coordinate Action</a:t>
          </a:r>
        </a:p>
      </dgm:t>
    </dgm:pt>
    <dgm:pt modelId="{9C2D419A-4208-435A-8DFE-59E57C79B927}" type="parTrans" cxnId="{E9F581C8-1891-4557-8FD4-140226A54CF9}">
      <dgm:prSet/>
      <dgm:spPr/>
      <dgm:t>
        <a:bodyPr/>
        <a:lstStyle/>
        <a:p>
          <a:endParaRPr lang="en-US" sz="1050"/>
        </a:p>
      </dgm:t>
    </dgm:pt>
    <dgm:pt modelId="{8F45AFFE-9FF4-4A34-B11A-ED475E2D4999}" type="sibTrans" cxnId="{E9F581C8-1891-4557-8FD4-140226A54CF9}">
      <dgm:prSet/>
      <dgm:spPr/>
      <dgm:t>
        <a:bodyPr/>
        <a:lstStyle/>
        <a:p>
          <a:endParaRPr lang="en-US" sz="1050"/>
        </a:p>
      </dgm:t>
    </dgm:pt>
    <dgm:pt modelId="{C00A1E3E-CD4B-46AD-ABB2-B0191EBFC786}">
      <dgm:prSet phldrT="[Text]" custT="1"/>
      <dgm:spPr>
        <a:solidFill>
          <a:schemeClr val="accent3"/>
        </a:solidFill>
        <a:ln>
          <a:noFill/>
        </a:ln>
      </dgm:spPr>
      <dgm:t>
        <a:bodyPr/>
        <a:lstStyle/>
        <a:p>
          <a:br>
            <a:rPr lang="en-US" sz="800" b="1" dirty="0">
              <a:solidFill>
                <a:schemeClr val="bg1"/>
              </a:solidFill>
            </a:rPr>
          </a:br>
          <a:br>
            <a:rPr lang="en-US" sz="800" b="1" dirty="0">
              <a:solidFill>
                <a:schemeClr val="bg1"/>
              </a:solidFill>
            </a:rPr>
          </a:br>
          <a:r>
            <a:rPr lang="en-US" sz="800" b="1" dirty="0">
              <a:solidFill>
                <a:schemeClr val="bg1"/>
              </a:solidFill>
            </a:rPr>
            <a:t>Collaborate Generously</a:t>
          </a:r>
        </a:p>
      </dgm:t>
    </dgm:pt>
    <dgm:pt modelId="{1194F29E-424D-485B-8E59-9E21F55FC427}" type="parTrans" cxnId="{3668F74F-61C0-4482-9DD8-9F1C35D206AA}">
      <dgm:prSet/>
      <dgm:spPr/>
      <dgm:t>
        <a:bodyPr/>
        <a:lstStyle/>
        <a:p>
          <a:endParaRPr lang="en-US"/>
        </a:p>
      </dgm:t>
    </dgm:pt>
    <dgm:pt modelId="{C555AE7E-C9C6-46E9-9DBF-B89435AF6C93}" type="sibTrans" cxnId="{3668F74F-61C0-4482-9DD8-9F1C35D206AA}">
      <dgm:prSet/>
      <dgm:spPr/>
      <dgm:t>
        <a:bodyPr/>
        <a:lstStyle/>
        <a:p>
          <a:endParaRPr lang="en-US"/>
        </a:p>
      </dgm:t>
    </dgm:pt>
    <dgm:pt modelId="{8CF3E522-5D57-4AC6-A114-9011ECADB126}" type="pres">
      <dgm:prSet presAssocID="{ABB6AAD5-BB22-443A-B98E-11707CBE16C9}" presName="Name0" presStyleCnt="0">
        <dgm:presLayoutVars>
          <dgm:chPref val="3"/>
          <dgm:dir/>
          <dgm:animLvl val="lvl"/>
          <dgm:resizeHandles/>
        </dgm:presLayoutVars>
      </dgm:prSet>
      <dgm:spPr/>
    </dgm:pt>
    <dgm:pt modelId="{D6096381-8E40-4A96-8F38-09C01A4CFDEC}" type="pres">
      <dgm:prSet presAssocID="{62F3A35F-EA2B-462C-89DA-224952DBD84B}" presName="horFlow" presStyleCnt="0"/>
      <dgm:spPr/>
    </dgm:pt>
    <dgm:pt modelId="{C3C5C488-2D82-48FA-94E1-E6ED648AE07E}" type="pres">
      <dgm:prSet presAssocID="{62F3A35F-EA2B-462C-89DA-224952DBD84B}" presName="bigChev" presStyleLbl="node1" presStyleIdx="0" presStyleCnt="5"/>
      <dgm:spPr/>
    </dgm:pt>
    <dgm:pt modelId="{373A085F-9DBE-46BF-A47E-0C735CD1391E}" type="pres">
      <dgm:prSet presAssocID="{62F3A35F-EA2B-462C-89DA-224952DBD84B}" presName="vSp" presStyleCnt="0"/>
      <dgm:spPr/>
    </dgm:pt>
    <dgm:pt modelId="{9268F6D1-F112-4A65-8301-E74A81AB70DA}" type="pres">
      <dgm:prSet presAssocID="{37FDA6AE-027B-4120-90CE-09301A415796}" presName="horFlow" presStyleCnt="0"/>
      <dgm:spPr/>
    </dgm:pt>
    <dgm:pt modelId="{5F7C99BF-9C18-4701-B642-69C8B195B816}" type="pres">
      <dgm:prSet presAssocID="{37FDA6AE-027B-4120-90CE-09301A415796}" presName="bigChev" presStyleLbl="node1" presStyleIdx="1" presStyleCnt="5"/>
      <dgm:spPr/>
    </dgm:pt>
    <dgm:pt modelId="{6489C701-29A2-43EE-B483-7F35B23E0462}" type="pres">
      <dgm:prSet presAssocID="{37FDA6AE-027B-4120-90CE-09301A415796}" presName="vSp" presStyleCnt="0"/>
      <dgm:spPr/>
    </dgm:pt>
    <dgm:pt modelId="{34BC7A11-46D6-4CD3-A2C1-3FD5B3D3F123}" type="pres">
      <dgm:prSet presAssocID="{8C92A023-B595-4B7E-9FD1-86305B47363F}" presName="horFlow" presStyleCnt="0"/>
      <dgm:spPr/>
    </dgm:pt>
    <dgm:pt modelId="{803580E4-39B5-44E5-A355-43EEFE242A45}" type="pres">
      <dgm:prSet presAssocID="{8C92A023-B595-4B7E-9FD1-86305B47363F}" presName="bigChev" presStyleLbl="node1" presStyleIdx="2" presStyleCnt="5"/>
      <dgm:spPr/>
    </dgm:pt>
    <dgm:pt modelId="{48968FDD-2CAD-44D2-ABC1-A074F5AEE7EE}" type="pres">
      <dgm:prSet presAssocID="{8C92A023-B595-4B7E-9FD1-86305B47363F}" presName="vSp" presStyleCnt="0"/>
      <dgm:spPr/>
    </dgm:pt>
    <dgm:pt modelId="{E5CACCF2-1E9C-4594-B0E5-63D54C4C3B51}" type="pres">
      <dgm:prSet presAssocID="{839B389E-0F3A-4E44-B6E2-13F1399C142F}" presName="horFlow" presStyleCnt="0"/>
      <dgm:spPr/>
    </dgm:pt>
    <dgm:pt modelId="{38B3533C-0604-42C2-B6E4-34D51AE7EEAA}" type="pres">
      <dgm:prSet presAssocID="{839B389E-0F3A-4E44-B6E2-13F1399C142F}" presName="bigChev" presStyleLbl="node1" presStyleIdx="3" presStyleCnt="5"/>
      <dgm:spPr/>
    </dgm:pt>
    <dgm:pt modelId="{DF7D30F0-EC1D-4EA4-86EE-F5BEA4BE8371}" type="pres">
      <dgm:prSet presAssocID="{839B389E-0F3A-4E44-B6E2-13F1399C142F}" presName="vSp" presStyleCnt="0"/>
      <dgm:spPr/>
    </dgm:pt>
    <dgm:pt modelId="{55F372BF-0DC6-4723-BE04-A6C84B21F9D3}" type="pres">
      <dgm:prSet presAssocID="{C00A1E3E-CD4B-46AD-ABB2-B0191EBFC786}" presName="horFlow" presStyleCnt="0"/>
      <dgm:spPr/>
    </dgm:pt>
    <dgm:pt modelId="{27A45E66-FC1F-4106-9DF0-456A5C98A63E}" type="pres">
      <dgm:prSet presAssocID="{C00A1E3E-CD4B-46AD-ABB2-B0191EBFC786}" presName="bigChev" presStyleLbl="node1" presStyleIdx="4" presStyleCnt="5"/>
      <dgm:spPr/>
    </dgm:pt>
  </dgm:ptLst>
  <dgm:cxnLst>
    <dgm:cxn modelId="{97371629-EAFB-49C5-8D4C-1C2CC8EF98DA}" srcId="{ABB6AAD5-BB22-443A-B98E-11707CBE16C9}" destId="{37FDA6AE-027B-4120-90CE-09301A415796}" srcOrd="1" destOrd="0" parTransId="{F547554B-51EF-4D52-BD83-B530786A53F6}" sibTransId="{AACFA7FC-124D-47F0-AAB7-D837F03A13D6}"/>
    <dgm:cxn modelId="{5CA8832A-6D8A-48A5-8340-FD536ACE6711}" type="presOf" srcId="{8C92A023-B595-4B7E-9FD1-86305B47363F}" destId="{803580E4-39B5-44E5-A355-43EEFE242A45}" srcOrd="0" destOrd="0" presId="urn:microsoft.com/office/officeart/2005/8/layout/lProcess3"/>
    <dgm:cxn modelId="{8C2E235C-E269-49E6-A8BF-B9AA3B4943F9}" type="presOf" srcId="{ABB6AAD5-BB22-443A-B98E-11707CBE16C9}" destId="{8CF3E522-5D57-4AC6-A114-9011ECADB126}" srcOrd="0" destOrd="0" presId="urn:microsoft.com/office/officeart/2005/8/layout/lProcess3"/>
    <dgm:cxn modelId="{3668F74F-61C0-4482-9DD8-9F1C35D206AA}" srcId="{ABB6AAD5-BB22-443A-B98E-11707CBE16C9}" destId="{C00A1E3E-CD4B-46AD-ABB2-B0191EBFC786}" srcOrd="4" destOrd="0" parTransId="{1194F29E-424D-485B-8E59-9E21F55FC427}" sibTransId="{C555AE7E-C9C6-46E9-9DBF-B89435AF6C93}"/>
    <dgm:cxn modelId="{78D5CF50-3633-4A11-9FE0-D306D94A091D}" srcId="{ABB6AAD5-BB22-443A-B98E-11707CBE16C9}" destId="{62F3A35F-EA2B-462C-89DA-224952DBD84B}" srcOrd="0" destOrd="0" parTransId="{68C8E73F-A05A-4DC8-914A-C484D8568F55}" sibTransId="{12A631F8-73E8-4437-A632-1DA4C96C2081}"/>
    <dgm:cxn modelId="{6393EA77-6C35-4795-B9F8-BC384CEB01BB}" srcId="{ABB6AAD5-BB22-443A-B98E-11707CBE16C9}" destId="{8C92A023-B595-4B7E-9FD1-86305B47363F}" srcOrd="2" destOrd="0" parTransId="{126030B6-AD92-4139-8AC7-ED96A61FFA13}" sibTransId="{45610BF7-B096-4636-A867-71803911F6BC}"/>
    <dgm:cxn modelId="{E9F581C8-1891-4557-8FD4-140226A54CF9}" srcId="{ABB6AAD5-BB22-443A-B98E-11707CBE16C9}" destId="{839B389E-0F3A-4E44-B6E2-13F1399C142F}" srcOrd="3" destOrd="0" parTransId="{9C2D419A-4208-435A-8DFE-59E57C79B927}" sibTransId="{8F45AFFE-9FF4-4A34-B11A-ED475E2D4999}"/>
    <dgm:cxn modelId="{F10F44D2-1EA8-404E-9362-A6638C09890A}" type="presOf" srcId="{C00A1E3E-CD4B-46AD-ABB2-B0191EBFC786}" destId="{27A45E66-FC1F-4106-9DF0-456A5C98A63E}" srcOrd="0" destOrd="0" presId="urn:microsoft.com/office/officeart/2005/8/layout/lProcess3"/>
    <dgm:cxn modelId="{353EE3DD-4DF0-43B9-8FE8-3C0935989AA3}" type="presOf" srcId="{37FDA6AE-027B-4120-90CE-09301A415796}" destId="{5F7C99BF-9C18-4701-B642-69C8B195B816}" srcOrd="0" destOrd="0" presId="urn:microsoft.com/office/officeart/2005/8/layout/lProcess3"/>
    <dgm:cxn modelId="{A4A3E0E4-66B3-4CC7-A286-804B0AA383C1}" type="presOf" srcId="{839B389E-0F3A-4E44-B6E2-13F1399C142F}" destId="{38B3533C-0604-42C2-B6E4-34D51AE7EEAA}" srcOrd="0" destOrd="0" presId="urn:microsoft.com/office/officeart/2005/8/layout/lProcess3"/>
    <dgm:cxn modelId="{345163E6-AB88-4B73-B598-E6F0E97C3C37}" type="presOf" srcId="{62F3A35F-EA2B-462C-89DA-224952DBD84B}" destId="{C3C5C488-2D82-48FA-94E1-E6ED648AE07E}" srcOrd="0" destOrd="0" presId="urn:microsoft.com/office/officeart/2005/8/layout/lProcess3"/>
    <dgm:cxn modelId="{879B6EAA-55B0-45F7-B83D-7ECE66C2B138}" type="presParOf" srcId="{8CF3E522-5D57-4AC6-A114-9011ECADB126}" destId="{D6096381-8E40-4A96-8F38-09C01A4CFDEC}" srcOrd="0" destOrd="0" presId="urn:microsoft.com/office/officeart/2005/8/layout/lProcess3"/>
    <dgm:cxn modelId="{6639846F-7D9F-4256-AA29-F804983C35B3}" type="presParOf" srcId="{D6096381-8E40-4A96-8F38-09C01A4CFDEC}" destId="{C3C5C488-2D82-48FA-94E1-E6ED648AE07E}" srcOrd="0" destOrd="0" presId="urn:microsoft.com/office/officeart/2005/8/layout/lProcess3"/>
    <dgm:cxn modelId="{A9987B41-C1D1-4641-9507-6920F503C792}" type="presParOf" srcId="{8CF3E522-5D57-4AC6-A114-9011ECADB126}" destId="{373A085F-9DBE-46BF-A47E-0C735CD1391E}" srcOrd="1" destOrd="0" presId="urn:microsoft.com/office/officeart/2005/8/layout/lProcess3"/>
    <dgm:cxn modelId="{EEFAF44B-7DFB-41A5-80BA-AD11B9B1D32A}" type="presParOf" srcId="{8CF3E522-5D57-4AC6-A114-9011ECADB126}" destId="{9268F6D1-F112-4A65-8301-E74A81AB70DA}" srcOrd="2" destOrd="0" presId="urn:microsoft.com/office/officeart/2005/8/layout/lProcess3"/>
    <dgm:cxn modelId="{23F97D32-87FC-456F-AF19-9D181B81B0C5}" type="presParOf" srcId="{9268F6D1-F112-4A65-8301-E74A81AB70DA}" destId="{5F7C99BF-9C18-4701-B642-69C8B195B816}" srcOrd="0" destOrd="0" presId="urn:microsoft.com/office/officeart/2005/8/layout/lProcess3"/>
    <dgm:cxn modelId="{7BE3F812-B6A4-4CAF-820E-37B95B8D1E92}" type="presParOf" srcId="{8CF3E522-5D57-4AC6-A114-9011ECADB126}" destId="{6489C701-29A2-43EE-B483-7F35B23E0462}" srcOrd="3" destOrd="0" presId="urn:microsoft.com/office/officeart/2005/8/layout/lProcess3"/>
    <dgm:cxn modelId="{BD009ECB-5F5F-4A44-B4DB-10180F786718}" type="presParOf" srcId="{8CF3E522-5D57-4AC6-A114-9011ECADB126}" destId="{34BC7A11-46D6-4CD3-A2C1-3FD5B3D3F123}" srcOrd="4" destOrd="0" presId="urn:microsoft.com/office/officeart/2005/8/layout/lProcess3"/>
    <dgm:cxn modelId="{FC8D706B-4CEF-4195-99A3-0F794E7DB56D}" type="presParOf" srcId="{34BC7A11-46D6-4CD3-A2C1-3FD5B3D3F123}" destId="{803580E4-39B5-44E5-A355-43EEFE242A45}" srcOrd="0" destOrd="0" presId="urn:microsoft.com/office/officeart/2005/8/layout/lProcess3"/>
    <dgm:cxn modelId="{38E0338C-15FE-4895-8089-93804B9414CE}" type="presParOf" srcId="{8CF3E522-5D57-4AC6-A114-9011ECADB126}" destId="{48968FDD-2CAD-44D2-ABC1-A074F5AEE7EE}" srcOrd="5" destOrd="0" presId="urn:microsoft.com/office/officeart/2005/8/layout/lProcess3"/>
    <dgm:cxn modelId="{78188792-7159-4746-B7D3-CD81C91F957D}" type="presParOf" srcId="{8CF3E522-5D57-4AC6-A114-9011ECADB126}" destId="{E5CACCF2-1E9C-4594-B0E5-63D54C4C3B51}" srcOrd="6" destOrd="0" presId="urn:microsoft.com/office/officeart/2005/8/layout/lProcess3"/>
    <dgm:cxn modelId="{46340DC4-B523-4904-8820-012508927769}" type="presParOf" srcId="{E5CACCF2-1E9C-4594-B0E5-63D54C4C3B51}" destId="{38B3533C-0604-42C2-B6E4-34D51AE7EEAA}" srcOrd="0" destOrd="0" presId="urn:microsoft.com/office/officeart/2005/8/layout/lProcess3"/>
    <dgm:cxn modelId="{EF49ECAD-1D4F-4089-AD20-F615841CB856}" type="presParOf" srcId="{8CF3E522-5D57-4AC6-A114-9011ECADB126}" destId="{DF7D30F0-EC1D-4EA4-86EE-F5BEA4BE8371}" srcOrd="7" destOrd="0" presId="urn:microsoft.com/office/officeart/2005/8/layout/lProcess3"/>
    <dgm:cxn modelId="{C4F81DB5-5AA4-4455-82D2-D9D8875BFF8F}" type="presParOf" srcId="{8CF3E522-5D57-4AC6-A114-9011ECADB126}" destId="{55F372BF-0DC6-4723-BE04-A6C84B21F9D3}" srcOrd="8" destOrd="0" presId="urn:microsoft.com/office/officeart/2005/8/layout/lProcess3"/>
    <dgm:cxn modelId="{D12A777C-442E-48AC-A015-1C0417B5E30A}" type="presParOf" srcId="{55F372BF-0DC6-4723-BE04-A6C84B21F9D3}" destId="{27A45E66-FC1F-4106-9DF0-456A5C98A63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EBAF2-9BB3-4AB7-9493-D180A2504E31}">
      <dsp:nvSpPr>
        <dsp:cNvPr id="0" name=""/>
        <dsp:cNvSpPr/>
      </dsp:nvSpPr>
      <dsp:spPr>
        <a:xfrm>
          <a:off x="2027622" y="0"/>
          <a:ext cx="1013811" cy="679558"/>
        </a:xfrm>
        <a:prstGeom prst="trapezoid">
          <a:avLst>
            <a:gd name="adj" fmla="val 74593"/>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2">
                  <a:lumMod val="50000"/>
                </a:schemeClr>
              </a:solidFill>
            </a:rPr>
            <a:t>Results</a:t>
          </a:r>
        </a:p>
      </dsp:txBody>
      <dsp:txXfrm>
        <a:off x="2027622" y="0"/>
        <a:ext cx="1013811" cy="679558"/>
      </dsp:txXfrm>
    </dsp:sp>
    <dsp:sp modelId="{D29014C0-DBEF-4B08-81D8-BB89147F8B78}">
      <dsp:nvSpPr>
        <dsp:cNvPr id="0" name=""/>
        <dsp:cNvSpPr/>
      </dsp:nvSpPr>
      <dsp:spPr>
        <a:xfrm>
          <a:off x="1520716" y="679558"/>
          <a:ext cx="2027622" cy="679558"/>
        </a:xfrm>
        <a:prstGeom prst="trapezoid">
          <a:avLst>
            <a:gd name="adj" fmla="val 74593"/>
          </a:avLst>
        </a:prstGeom>
        <a:solidFill>
          <a:schemeClr val="accent3">
            <a:hueOff val="-641878"/>
            <a:satOff val="12120"/>
            <a:lumOff val="-7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2">
                  <a:lumMod val="50000"/>
                </a:schemeClr>
              </a:solidFill>
            </a:rPr>
            <a:t>Accountability</a:t>
          </a:r>
        </a:p>
      </dsp:txBody>
      <dsp:txXfrm>
        <a:off x="1875550" y="679558"/>
        <a:ext cx="1317954" cy="679558"/>
      </dsp:txXfrm>
    </dsp:sp>
    <dsp:sp modelId="{5D5F243E-6D6A-4C59-99DE-2CEC055AB8B3}">
      <dsp:nvSpPr>
        <dsp:cNvPr id="0" name=""/>
        <dsp:cNvSpPr/>
      </dsp:nvSpPr>
      <dsp:spPr>
        <a:xfrm>
          <a:off x="1013811" y="1359117"/>
          <a:ext cx="3041433" cy="679558"/>
        </a:xfrm>
        <a:prstGeom prst="trapezoid">
          <a:avLst>
            <a:gd name="adj" fmla="val 74593"/>
          </a:avLst>
        </a:prstGeom>
        <a:solidFill>
          <a:schemeClr val="accent3">
            <a:hueOff val="-1283756"/>
            <a:satOff val="24240"/>
            <a:lumOff val="-1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2">
                  <a:lumMod val="50000"/>
                </a:schemeClr>
              </a:solidFill>
            </a:rPr>
            <a:t>Commitment</a:t>
          </a:r>
        </a:p>
      </dsp:txBody>
      <dsp:txXfrm>
        <a:off x="1546062" y="1359117"/>
        <a:ext cx="1976931" cy="679558"/>
      </dsp:txXfrm>
    </dsp:sp>
    <dsp:sp modelId="{86827DCA-CFE6-47A1-AD65-8E7277F368A3}">
      <dsp:nvSpPr>
        <dsp:cNvPr id="0" name=""/>
        <dsp:cNvSpPr/>
      </dsp:nvSpPr>
      <dsp:spPr>
        <a:xfrm>
          <a:off x="506905" y="2038675"/>
          <a:ext cx="4055244" cy="679558"/>
        </a:xfrm>
        <a:prstGeom prst="trapezoid">
          <a:avLst>
            <a:gd name="adj" fmla="val 74593"/>
          </a:avLst>
        </a:prstGeom>
        <a:solidFill>
          <a:schemeClr val="accent3">
            <a:hueOff val="-1925634"/>
            <a:satOff val="36361"/>
            <a:lumOff val="-220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2">
                  <a:lumMod val="50000"/>
                </a:schemeClr>
              </a:solidFill>
            </a:rPr>
            <a:t>Conflict</a:t>
          </a:r>
        </a:p>
      </dsp:txBody>
      <dsp:txXfrm>
        <a:off x="1216573" y="2038675"/>
        <a:ext cx="2635909" cy="679558"/>
      </dsp:txXfrm>
    </dsp:sp>
    <dsp:sp modelId="{0D6C1B7F-5D15-4987-9D9A-CEDF788A870E}">
      <dsp:nvSpPr>
        <dsp:cNvPr id="0" name=""/>
        <dsp:cNvSpPr/>
      </dsp:nvSpPr>
      <dsp:spPr>
        <a:xfrm>
          <a:off x="0" y="2718234"/>
          <a:ext cx="5069056" cy="679558"/>
        </a:xfrm>
        <a:prstGeom prst="trapezoid">
          <a:avLst>
            <a:gd name="adj" fmla="val 74593"/>
          </a:avLst>
        </a:prstGeom>
        <a:solidFill>
          <a:schemeClr val="accent3">
            <a:hueOff val="-2567512"/>
            <a:satOff val="48481"/>
            <a:lumOff val="-2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2">
                  <a:lumMod val="50000"/>
                </a:schemeClr>
              </a:solidFill>
            </a:rPr>
            <a:t>Trust</a:t>
          </a:r>
        </a:p>
      </dsp:txBody>
      <dsp:txXfrm>
        <a:off x="887084" y="2718234"/>
        <a:ext cx="3294886" cy="679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60528-76E9-424C-8861-02A9E55EC374}">
      <dsp:nvSpPr>
        <dsp:cNvPr id="0" name=""/>
        <dsp:cNvSpPr/>
      </dsp:nvSpPr>
      <dsp:spPr>
        <a:xfrm>
          <a:off x="3737424" y="2506953"/>
          <a:ext cx="1821228" cy="1179743"/>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Values, what influences decisions, strong mind and mental health</a:t>
          </a:r>
        </a:p>
      </dsp:txBody>
      <dsp:txXfrm>
        <a:off x="4309708" y="2827804"/>
        <a:ext cx="1223029" cy="832977"/>
      </dsp:txXfrm>
    </dsp:sp>
    <dsp:sp modelId="{7D0667F1-8E10-4BD7-A4F7-6685D9F25FF7}">
      <dsp:nvSpPr>
        <dsp:cNvPr id="0" name=""/>
        <dsp:cNvSpPr/>
      </dsp:nvSpPr>
      <dsp:spPr>
        <a:xfrm>
          <a:off x="765946" y="2506953"/>
          <a:ext cx="1821228" cy="1179743"/>
        </a:xfrm>
        <a:prstGeom prst="roundRect">
          <a:avLst>
            <a:gd name="adj" fmla="val 10000"/>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Beliefs, connection, how you show up to the world and live core values</a:t>
          </a:r>
        </a:p>
      </dsp:txBody>
      <dsp:txXfrm>
        <a:off x="791861" y="2827804"/>
        <a:ext cx="1223029" cy="832977"/>
      </dsp:txXfrm>
    </dsp:sp>
    <dsp:sp modelId="{AC96A1EC-D000-4087-900D-12FEC8479FDB}">
      <dsp:nvSpPr>
        <dsp:cNvPr id="0" name=""/>
        <dsp:cNvSpPr/>
      </dsp:nvSpPr>
      <dsp:spPr>
        <a:xfrm>
          <a:off x="3737424" y="0"/>
          <a:ext cx="1821228" cy="1179743"/>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Emotional health, reactions, feelings, influence values</a:t>
          </a:r>
        </a:p>
      </dsp:txBody>
      <dsp:txXfrm>
        <a:off x="4309708" y="25915"/>
        <a:ext cx="1223029" cy="832977"/>
      </dsp:txXfrm>
    </dsp:sp>
    <dsp:sp modelId="{30879294-82B4-47E0-ACF5-3C9D65871EF2}">
      <dsp:nvSpPr>
        <dsp:cNvPr id="0" name=""/>
        <dsp:cNvSpPr/>
      </dsp:nvSpPr>
      <dsp:spPr>
        <a:xfrm>
          <a:off x="765946" y="0"/>
          <a:ext cx="1821228" cy="1179743"/>
        </a:xfrm>
        <a:prstGeom prst="roundRect">
          <a:avLst>
            <a:gd name="adj" fmla="val 10000"/>
          </a:avLst>
        </a:prstGeom>
        <a:solidFill>
          <a:schemeClr val="lt1">
            <a:alpha val="90000"/>
            <a:hueOff val="0"/>
            <a:satOff val="0"/>
            <a:lumOff val="0"/>
            <a:alphaOff val="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Safety, strength, wellbeing for self, family, others, actions</a:t>
          </a:r>
        </a:p>
      </dsp:txBody>
      <dsp:txXfrm>
        <a:off x="791861" y="25915"/>
        <a:ext cx="1223029" cy="832977"/>
      </dsp:txXfrm>
    </dsp:sp>
    <dsp:sp modelId="{ACC73AA3-2635-4FD8-AA36-176C4A502051}">
      <dsp:nvSpPr>
        <dsp:cNvPr id="0" name=""/>
        <dsp:cNvSpPr/>
      </dsp:nvSpPr>
      <dsp:spPr>
        <a:xfrm>
          <a:off x="1529093" y="210141"/>
          <a:ext cx="1596339" cy="1596339"/>
        </a:xfrm>
        <a:prstGeom prst="pieWedge">
          <a:avLst/>
        </a:prstGeom>
        <a:solidFill>
          <a:schemeClr val="bg1"/>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50000"/>
                </a:schemeClr>
              </a:solidFill>
            </a:rPr>
            <a:t>Physical</a:t>
          </a:r>
        </a:p>
      </dsp:txBody>
      <dsp:txXfrm>
        <a:off x="1996650" y="677698"/>
        <a:ext cx="1128782" cy="1128782"/>
      </dsp:txXfrm>
    </dsp:sp>
    <dsp:sp modelId="{C5A9D80F-6BF4-4C69-925E-212E20C79350}">
      <dsp:nvSpPr>
        <dsp:cNvPr id="0" name=""/>
        <dsp:cNvSpPr/>
      </dsp:nvSpPr>
      <dsp:spPr>
        <a:xfrm rot="5400000">
          <a:off x="3199166" y="210141"/>
          <a:ext cx="1596339" cy="1596339"/>
        </a:xfrm>
        <a:prstGeom prst="pieWedge">
          <a:avLst/>
        </a:prstGeom>
        <a:solidFill>
          <a:srgbClr val="FFC000"/>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Emotional</a:t>
          </a:r>
        </a:p>
      </dsp:txBody>
      <dsp:txXfrm rot="-5400000">
        <a:off x="3199166" y="677698"/>
        <a:ext cx="1128782" cy="1128782"/>
      </dsp:txXfrm>
    </dsp:sp>
    <dsp:sp modelId="{BC994592-BAC8-4D09-897A-BB3353FC0FE8}">
      <dsp:nvSpPr>
        <dsp:cNvPr id="0" name=""/>
        <dsp:cNvSpPr/>
      </dsp:nvSpPr>
      <dsp:spPr>
        <a:xfrm rot="10800000">
          <a:off x="3199166" y="1880215"/>
          <a:ext cx="1596339" cy="1596339"/>
        </a:xfrm>
        <a:prstGeom prst="pieWedge">
          <a:avLst/>
        </a:prstGeom>
        <a:solidFill>
          <a:schemeClr val="accent5"/>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Mental</a:t>
          </a:r>
        </a:p>
      </dsp:txBody>
      <dsp:txXfrm rot="10800000">
        <a:off x="3199166" y="1880215"/>
        <a:ext cx="1128782" cy="1128782"/>
      </dsp:txXfrm>
    </dsp:sp>
    <dsp:sp modelId="{F9181455-3218-4ADA-B183-1AEDC672A8C3}">
      <dsp:nvSpPr>
        <dsp:cNvPr id="0" name=""/>
        <dsp:cNvSpPr/>
      </dsp:nvSpPr>
      <dsp:spPr>
        <a:xfrm rot="16200000">
          <a:off x="1529093" y="1880215"/>
          <a:ext cx="1596339" cy="1596339"/>
        </a:xfrm>
        <a:prstGeom prst="pieWedg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Spiritual</a:t>
          </a:r>
        </a:p>
      </dsp:txBody>
      <dsp:txXfrm rot="5400000">
        <a:off x="1996650" y="1880215"/>
        <a:ext cx="1128782" cy="1128782"/>
      </dsp:txXfrm>
    </dsp:sp>
    <dsp:sp modelId="{969F5271-863A-4AEC-B6CB-2645660BF1AD}">
      <dsp:nvSpPr>
        <dsp:cNvPr id="0" name=""/>
        <dsp:cNvSpPr/>
      </dsp:nvSpPr>
      <dsp:spPr>
        <a:xfrm>
          <a:off x="2743199" y="1327254"/>
          <a:ext cx="838200" cy="84785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647C3-B931-487F-A1EE-6A42E5BC5B23}">
      <dsp:nvSpPr>
        <dsp:cNvPr id="0" name=""/>
        <dsp:cNvSpPr/>
      </dsp:nvSpPr>
      <dsp:spPr>
        <a:xfrm rot="10800000">
          <a:off x="2743199" y="1553177"/>
          <a:ext cx="838200" cy="76467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0CC1D-E73E-4E4D-A080-89963F5E04CE}">
      <dsp:nvSpPr>
        <dsp:cNvPr id="0" name=""/>
        <dsp:cNvSpPr/>
      </dsp:nvSpPr>
      <dsp:spPr>
        <a:xfrm>
          <a:off x="1426157" y="192906"/>
          <a:ext cx="2688336" cy="2688336"/>
        </a:xfrm>
        <a:prstGeom prst="pie">
          <a:avLst>
            <a:gd name="adj1" fmla="val 162000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Introductions</a:t>
          </a:r>
        </a:p>
      </dsp:txBody>
      <dsp:txXfrm>
        <a:off x="2853216" y="750095"/>
        <a:ext cx="992124" cy="736092"/>
      </dsp:txXfrm>
    </dsp:sp>
    <dsp:sp modelId="{FF0B91AA-D0EF-4522-8B91-88CA6BA5B283}">
      <dsp:nvSpPr>
        <dsp:cNvPr id="0" name=""/>
        <dsp:cNvSpPr/>
      </dsp:nvSpPr>
      <dsp:spPr>
        <a:xfrm>
          <a:off x="1426157" y="283157"/>
          <a:ext cx="2688336" cy="2688336"/>
        </a:xfrm>
        <a:prstGeom prst="pie">
          <a:avLst>
            <a:gd name="adj1" fmla="val 0"/>
            <a:gd name="adj2" fmla="val 5400000"/>
          </a:avLst>
        </a:prstGeom>
        <a:solidFill>
          <a:schemeClr val="accent3">
            <a:hueOff val="-855837"/>
            <a:satOff val="16160"/>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Build understanding and trust</a:t>
          </a:r>
        </a:p>
      </dsp:txBody>
      <dsp:txXfrm>
        <a:off x="2853216" y="1678212"/>
        <a:ext cx="992124" cy="736092"/>
      </dsp:txXfrm>
    </dsp:sp>
    <dsp:sp modelId="{62DA7F66-0AE2-4DFE-A825-5DD763C5018E}">
      <dsp:nvSpPr>
        <dsp:cNvPr id="0" name=""/>
        <dsp:cNvSpPr/>
      </dsp:nvSpPr>
      <dsp:spPr>
        <a:xfrm>
          <a:off x="1335906" y="283157"/>
          <a:ext cx="2688336" cy="2688336"/>
        </a:xfrm>
        <a:prstGeom prst="pie">
          <a:avLst>
            <a:gd name="adj1" fmla="val 5400000"/>
            <a:gd name="adj2" fmla="val 10800000"/>
          </a:avLst>
        </a:prstGeom>
        <a:solidFill>
          <a:schemeClr val="accent3">
            <a:hueOff val="-1711675"/>
            <a:satOff val="32321"/>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Arrive at issues</a:t>
          </a:r>
        </a:p>
      </dsp:txBody>
      <dsp:txXfrm>
        <a:off x="1605059" y="1678212"/>
        <a:ext cx="992124" cy="736092"/>
      </dsp:txXfrm>
    </dsp:sp>
    <dsp:sp modelId="{16B4639B-A907-4A67-A22A-FEFA03D44633}">
      <dsp:nvSpPr>
        <dsp:cNvPr id="0" name=""/>
        <dsp:cNvSpPr/>
      </dsp:nvSpPr>
      <dsp:spPr>
        <a:xfrm>
          <a:off x="1335906" y="192906"/>
          <a:ext cx="2688336" cy="2688336"/>
        </a:xfrm>
        <a:prstGeom prst="pie">
          <a:avLst>
            <a:gd name="adj1" fmla="val 10800000"/>
            <a:gd name="adj2" fmla="val 16200000"/>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Seek solutions and decide on actions</a:t>
          </a:r>
        </a:p>
      </dsp:txBody>
      <dsp:txXfrm>
        <a:off x="1605059" y="750095"/>
        <a:ext cx="992124" cy="736092"/>
      </dsp:txXfrm>
    </dsp:sp>
    <dsp:sp modelId="{3F1D16C6-5212-4B22-8C32-FD8B5773956C}">
      <dsp:nvSpPr>
        <dsp:cNvPr id="0" name=""/>
        <dsp:cNvSpPr/>
      </dsp:nvSpPr>
      <dsp:spPr>
        <a:xfrm>
          <a:off x="1259736" y="26485"/>
          <a:ext cx="3021177" cy="3021177"/>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667F26-67B0-4295-847D-08AF61D4BCC5}">
      <dsp:nvSpPr>
        <dsp:cNvPr id="0" name=""/>
        <dsp:cNvSpPr/>
      </dsp:nvSpPr>
      <dsp:spPr>
        <a:xfrm>
          <a:off x="1259736" y="116736"/>
          <a:ext cx="3021177" cy="3021177"/>
        </a:xfrm>
        <a:prstGeom prst="circularArrow">
          <a:avLst>
            <a:gd name="adj1" fmla="val 5085"/>
            <a:gd name="adj2" fmla="val 327528"/>
            <a:gd name="adj3" fmla="val 5072472"/>
            <a:gd name="adj4" fmla="val 0"/>
            <a:gd name="adj5" fmla="val 5932"/>
          </a:avLst>
        </a:prstGeom>
        <a:solidFill>
          <a:schemeClr val="accent3">
            <a:hueOff val="-855837"/>
            <a:satOff val="16160"/>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5001F-E8CD-436D-A82E-89940D2B4D30}">
      <dsp:nvSpPr>
        <dsp:cNvPr id="0" name=""/>
        <dsp:cNvSpPr/>
      </dsp:nvSpPr>
      <dsp:spPr>
        <a:xfrm>
          <a:off x="1169485" y="116736"/>
          <a:ext cx="3021177" cy="3021177"/>
        </a:xfrm>
        <a:prstGeom prst="circularArrow">
          <a:avLst>
            <a:gd name="adj1" fmla="val 5085"/>
            <a:gd name="adj2" fmla="val 327528"/>
            <a:gd name="adj3" fmla="val 10472472"/>
            <a:gd name="adj4" fmla="val 5400000"/>
            <a:gd name="adj5" fmla="val 5932"/>
          </a:avLst>
        </a:prstGeom>
        <a:solidFill>
          <a:schemeClr val="accent3">
            <a:hueOff val="-1711675"/>
            <a:satOff val="32321"/>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8230C-ECE6-49FC-A7CC-E03C08520C3D}">
      <dsp:nvSpPr>
        <dsp:cNvPr id="0" name=""/>
        <dsp:cNvSpPr/>
      </dsp:nvSpPr>
      <dsp:spPr>
        <a:xfrm>
          <a:off x="1169485" y="26485"/>
          <a:ext cx="3021177" cy="3021177"/>
        </a:xfrm>
        <a:prstGeom prst="circularArrow">
          <a:avLst>
            <a:gd name="adj1" fmla="val 5085"/>
            <a:gd name="adj2" fmla="val 327528"/>
            <a:gd name="adj3" fmla="val 15872472"/>
            <a:gd name="adj4" fmla="val 10800000"/>
            <a:gd name="adj5" fmla="val 5932"/>
          </a:avLst>
        </a:prstGeom>
        <a:solidFill>
          <a:schemeClr val="accent3">
            <a:hueOff val="-2567512"/>
            <a:satOff val="48481"/>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5C488-2D82-48FA-94E1-E6ED648AE07E}">
      <dsp:nvSpPr>
        <dsp:cNvPr id="0" name=""/>
        <dsp:cNvSpPr/>
      </dsp:nvSpPr>
      <dsp:spPr>
        <a:xfrm>
          <a:off x="546305" y="656"/>
          <a:ext cx="1444427" cy="577770"/>
        </a:xfrm>
        <a:prstGeom prst="chevron">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r>
            <a:rPr lang="en-US" sz="800" b="1" kern="1200" dirty="0">
              <a:solidFill>
                <a:schemeClr val="bg1"/>
              </a:solidFill>
            </a:rPr>
            <a:t>Clarify Purpose</a:t>
          </a:r>
        </a:p>
      </dsp:txBody>
      <dsp:txXfrm>
        <a:off x="835190" y="656"/>
        <a:ext cx="866657" cy="577770"/>
      </dsp:txXfrm>
    </dsp:sp>
    <dsp:sp modelId="{5F7C99BF-9C18-4701-B642-69C8B195B816}">
      <dsp:nvSpPr>
        <dsp:cNvPr id="0" name=""/>
        <dsp:cNvSpPr/>
      </dsp:nvSpPr>
      <dsp:spPr>
        <a:xfrm>
          <a:off x="546305" y="659315"/>
          <a:ext cx="1444427" cy="577770"/>
        </a:xfrm>
        <a:prstGeom prst="chevron">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r>
            <a:rPr lang="en-US" sz="800" b="1" kern="1200" dirty="0">
              <a:solidFill>
                <a:schemeClr val="bg1"/>
              </a:solidFill>
            </a:rPr>
            <a:t>Convene the right people</a:t>
          </a:r>
        </a:p>
      </dsp:txBody>
      <dsp:txXfrm>
        <a:off x="835190" y="659315"/>
        <a:ext cx="866657" cy="577770"/>
      </dsp:txXfrm>
    </dsp:sp>
    <dsp:sp modelId="{803580E4-39B5-44E5-A355-43EEFE242A45}">
      <dsp:nvSpPr>
        <dsp:cNvPr id="0" name=""/>
        <dsp:cNvSpPr/>
      </dsp:nvSpPr>
      <dsp:spPr>
        <a:xfrm>
          <a:off x="546305" y="1317974"/>
          <a:ext cx="1444427" cy="577770"/>
        </a:xfrm>
        <a:prstGeom prst="chevron">
          <a:avLst/>
        </a:prstGeom>
        <a:solidFill>
          <a:schemeClr val="accent4">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r>
            <a:rPr lang="en-US" sz="800" b="1" kern="1200" dirty="0">
              <a:solidFill>
                <a:srgbClr val="3D352B"/>
              </a:solidFill>
            </a:rPr>
            <a:t>Cultivate Trust</a:t>
          </a:r>
        </a:p>
      </dsp:txBody>
      <dsp:txXfrm>
        <a:off x="835190" y="1317974"/>
        <a:ext cx="866657" cy="577770"/>
      </dsp:txXfrm>
    </dsp:sp>
    <dsp:sp modelId="{38B3533C-0604-42C2-B6E4-34D51AE7EEAA}">
      <dsp:nvSpPr>
        <dsp:cNvPr id="0" name=""/>
        <dsp:cNvSpPr/>
      </dsp:nvSpPr>
      <dsp:spPr>
        <a:xfrm>
          <a:off x="546305" y="1976633"/>
          <a:ext cx="1444427" cy="577770"/>
        </a:xfrm>
        <a:prstGeom prst="chevron">
          <a:avLst/>
        </a:prstGeom>
        <a:solidFill>
          <a:schemeClr val="accent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endParaRPr lang="en-US" sz="800" b="1" kern="1200" dirty="0">
            <a:solidFill>
              <a:schemeClr val="bg1"/>
            </a:solidFill>
          </a:endParaRPr>
        </a:p>
        <a:p>
          <a:pPr marL="0" lvl="0" indent="0" algn="ctr" defTabSz="355600">
            <a:lnSpc>
              <a:spcPct val="90000"/>
            </a:lnSpc>
            <a:spcBef>
              <a:spcPct val="0"/>
            </a:spcBef>
            <a:spcAft>
              <a:spcPct val="35000"/>
            </a:spcAft>
            <a:buNone/>
          </a:pPr>
          <a:r>
            <a:rPr lang="en-US" sz="800" b="1" kern="1200" dirty="0">
              <a:solidFill>
                <a:schemeClr val="bg1"/>
              </a:solidFill>
            </a:rPr>
            <a:t>Coordinate Action</a:t>
          </a:r>
        </a:p>
      </dsp:txBody>
      <dsp:txXfrm>
        <a:off x="835190" y="1976633"/>
        <a:ext cx="866657" cy="577770"/>
      </dsp:txXfrm>
    </dsp:sp>
    <dsp:sp modelId="{27A45E66-FC1F-4106-9DF0-456A5C98A63E}">
      <dsp:nvSpPr>
        <dsp:cNvPr id="0" name=""/>
        <dsp:cNvSpPr/>
      </dsp:nvSpPr>
      <dsp:spPr>
        <a:xfrm>
          <a:off x="546305" y="2635292"/>
          <a:ext cx="1444427" cy="577770"/>
        </a:xfrm>
        <a:prstGeom prst="chevron">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br>
            <a:rPr lang="en-US" sz="800" b="1" kern="1200" dirty="0">
              <a:solidFill>
                <a:schemeClr val="bg1"/>
              </a:solidFill>
            </a:rPr>
          </a:br>
          <a:br>
            <a:rPr lang="en-US" sz="800" b="1" kern="1200" dirty="0">
              <a:solidFill>
                <a:schemeClr val="bg1"/>
              </a:solidFill>
            </a:rPr>
          </a:br>
          <a:r>
            <a:rPr lang="en-US" sz="800" b="1" kern="1200" dirty="0">
              <a:solidFill>
                <a:schemeClr val="bg1"/>
              </a:solidFill>
            </a:rPr>
            <a:t>Collaborate Generously</a:t>
          </a:r>
        </a:p>
      </dsp:txBody>
      <dsp:txXfrm>
        <a:off x="835190" y="2635292"/>
        <a:ext cx="866657" cy="5777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4E96C-93A0-4A78-B604-4703482948F1}" type="datetimeFigureOut">
              <a:rPr lang="en-US" smtClean="0"/>
              <a:t>6/29/2018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BDC78-7E38-40A1-BA4E-B0A1F110EDAD}" type="slidenum">
              <a:rPr lang="en-US" smtClean="0"/>
              <a:t>‹#›</a:t>
            </a:fld>
            <a:endParaRPr lang="en-US" dirty="0"/>
          </a:p>
        </p:txBody>
      </p:sp>
    </p:spTree>
    <p:extLst>
      <p:ext uri="{BB962C8B-B14F-4D97-AF65-F5344CB8AC3E}">
        <p14:creationId xmlns:p14="http://schemas.microsoft.com/office/powerpoint/2010/main" val="30476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(power)</a:t>
            </a:r>
            <a:r>
              <a:rPr lang="en-US" baseline="0" dirty="0"/>
              <a:t> </a:t>
            </a:r>
            <a:r>
              <a:rPr lang="en-US" dirty="0"/>
              <a:t>seems to change the ability for</a:t>
            </a:r>
            <a:r>
              <a:rPr lang="en-US" baseline="0" dirty="0"/>
              <a:t> a person to be empathetic.</a:t>
            </a:r>
          </a:p>
          <a:p>
            <a:endParaRPr lang="en-US" baseline="0" dirty="0"/>
          </a:p>
          <a:p>
            <a:r>
              <a:rPr lang="en-US" baseline="0" dirty="0"/>
              <a:t>We get power through pro-social tendencies: position, privilege. There are a lot of studies that show that empathetic practices yield strong teams and get you power. When solving complex problems to teams, it’s the more empathetic individuals that are paying attention to other people makes the team stronger. </a:t>
            </a:r>
          </a:p>
          <a:p>
            <a:endParaRPr lang="en-US" baseline="0" dirty="0"/>
          </a:p>
          <a:p>
            <a:r>
              <a:rPr lang="en-US" baseline="0" dirty="0"/>
              <a:t>But, once we feel powerful, we loose the capacity to empathize and know what others are thinking. Power Paradox. </a:t>
            </a:r>
          </a:p>
          <a:p>
            <a:endParaRPr lang="en-US" baseline="0" dirty="0"/>
          </a:p>
          <a:p>
            <a:r>
              <a:rPr lang="en-US" baseline="0" dirty="0"/>
              <a:t>Study: have them engage in an exercise where they compare themselves to the real poor people of society and it makes them feel powerful. Or, they compare themselves to the elite of society and they feel as a result, less powerful. Then, they present a series of photos that show subtle facial expressions like concentration, confusion, flirtation. When you feel powerful, you loose the ability to read the emotions in other people’s facial expressions.</a:t>
            </a:r>
          </a:p>
          <a:p>
            <a:endParaRPr lang="en-US" baseline="0" dirty="0"/>
          </a:p>
          <a:p>
            <a:r>
              <a:rPr lang="en-US" baseline="0" dirty="0"/>
              <a:t>If I feel powerful, I am less interested, less invested, in other people so the empathetic part of our brain is less active. The classic empathy lobes in the front of our brain aren’t even alight.</a:t>
            </a:r>
          </a:p>
          <a:p>
            <a:endParaRPr lang="en-US" baseline="0" dirty="0"/>
          </a:p>
          <a:p>
            <a:r>
              <a:rPr lang="en-US" baseline="0" dirty="0"/>
              <a:t>Being empathetic allows us to navigate our social world, but when we see ourselves as power or privileged, we don’t perceive ourselves as needing others and so those empathetic networks that depend on others shut down.</a:t>
            </a:r>
          </a:p>
          <a:p>
            <a:endParaRPr lang="en-US" baseline="0" dirty="0"/>
          </a:p>
          <a:p>
            <a:r>
              <a:rPr lang="en-US" baseline="0" dirty="0"/>
              <a:t>What studies are finding is that if the average person in a social network and they practice generosity, shares resources and encourage others, through those acts in generosity they rise in power. People trust them. This works in hunter-gatherer societies. The person who shares the most food rises in the ranks. But, what we see is that once I feel powerful, I prove to be less generous.</a:t>
            </a:r>
          </a:p>
          <a:p>
            <a:endParaRPr lang="en-US" baseline="0" dirty="0"/>
          </a:p>
          <a:p>
            <a:r>
              <a:rPr lang="en-US" baseline="0" dirty="0"/>
              <a:t>When we randomly assign people power. Plate of cookies. Sharing less, keeping more to yourself.</a:t>
            </a:r>
          </a:p>
          <a:p>
            <a:endParaRPr lang="en-US" baseline="0" dirty="0"/>
          </a:p>
          <a:p>
            <a:r>
              <a:rPr lang="en-US" baseline="0" dirty="0"/>
              <a:t>This is just what the mind does when we feel powerful. </a:t>
            </a:r>
          </a:p>
          <a:p>
            <a:endParaRPr lang="en-US" baseline="0" dirty="0"/>
          </a:p>
          <a:p>
            <a:r>
              <a:rPr lang="en-US" baseline="0" dirty="0"/>
              <a:t>When we feel powerful, we are more likely to speak more rudely, take resources that are meant for someone else, flirt inappropriately, cheat at a game to earn $50. Power corrupts and absolute power corrupts absolutely.</a:t>
            </a:r>
          </a:p>
          <a:p>
            <a:endParaRPr lang="en-US" baseline="0" dirty="0"/>
          </a:p>
          <a:p>
            <a:r>
              <a:rPr lang="en-US" baseline="0" dirty="0"/>
              <a:t>There is something about the seductions of power that makes us loose sight of ethics and other people’s interests.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B063AE7-6729-42BC-9C1E-12298E212373}" type="slidenum">
              <a:rPr lang="en-US" smtClean="0"/>
              <a:t>8</a:t>
            </a:fld>
            <a:endParaRPr lang="en-US"/>
          </a:p>
        </p:txBody>
      </p:sp>
    </p:spTree>
    <p:extLst>
      <p:ext uri="{BB962C8B-B14F-4D97-AF65-F5344CB8AC3E}">
        <p14:creationId xmlns:p14="http://schemas.microsoft.com/office/powerpoint/2010/main" val="103683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dirty="0"/>
              <a:t>The method is: Questions.</a:t>
            </a:r>
          </a:p>
          <a:p>
            <a:pPr defTabSz="474739">
              <a:defRPr/>
            </a:pPr>
            <a:r>
              <a:rPr lang="en-US" dirty="0"/>
              <a:t>The way we practice the 3 ground rules is through the power of questions. Questions assume they are the expert, that they can determine their next steps, and are competent enough to</a:t>
            </a:r>
            <a:r>
              <a:rPr lang="en-US" baseline="0" dirty="0"/>
              <a:t> get the resources they need in order to self-correct.</a:t>
            </a:r>
          </a:p>
          <a:p>
            <a:pPr defTabSz="474739">
              <a:defRPr/>
            </a:pPr>
            <a:endParaRPr lang="en-US" baseline="0" dirty="0"/>
          </a:p>
          <a:p>
            <a:pPr defTabSz="474739">
              <a:defRPr/>
            </a:pPr>
            <a:r>
              <a:rPr lang="en-US" baseline="0" dirty="0"/>
              <a:t>Not questions that judge or overwhelm, but questions that clarify and call us back to who we really are and what we really want.</a:t>
            </a:r>
          </a:p>
          <a:p>
            <a:pPr defTabSz="474739">
              <a:defRPr/>
            </a:pPr>
            <a:endParaRPr lang="en-US" baseline="0" dirty="0"/>
          </a:p>
          <a:p>
            <a:pPr defTabSz="474739">
              <a:defRPr/>
            </a:pPr>
            <a:r>
              <a:rPr lang="en-US" baseline="0" dirty="0"/>
              <a:t>What is a good question?</a:t>
            </a:r>
            <a:endParaRPr lang="en-US" dirty="0"/>
          </a:p>
          <a:p>
            <a:endParaRPr lang="en-US" dirty="0"/>
          </a:p>
        </p:txBody>
      </p:sp>
      <p:sp>
        <p:nvSpPr>
          <p:cNvPr id="4" name="Slide Number Placeholder 3"/>
          <p:cNvSpPr>
            <a:spLocks noGrp="1"/>
          </p:cNvSpPr>
          <p:nvPr>
            <p:ph type="sldNum" sz="quarter" idx="10"/>
          </p:nvPr>
        </p:nvSpPr>
        <p:spPr/>
        <p:txBody>
          <a:bodyPr/>
          <a:lstStyle/>
          <a:p>
            <a:fld id="{C434BFEE-115A-B944-93AD-5189CAF8AF4E}" type="slidenum">
              <a:rPr lang="en-US" smtClean="0"/>
              <a:t>23</a:t>
            </a:fld>
            <a:endParaRPr lang="en-US"/>
          </a:p>
        </p:txBody>
      </p:sp>
    </p:spTree>
    <p:extLst>
      <p:ext uri="{BB962C8B-B14F-4D97-AF65-F5344CB8AC3E}">
        <p14:creationId xmlns:p14="http://schemas.microsoft.com/office/powerpoint/2010/main" val="348723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know about leaders is that they want to work with competent people.</a:t>
            </a:r>
            <a:r>
              <a:rPr lang="en-US" baseline="0" dirty="0"/>
              <a:t> </a:t>
            </a:r>
            <a:r>
              <a:rPr lang="en-US" dirty="0"/>
              <a:t>And what managers really want is competence in their employees.</a:t>
            </a:r>
          </a:p>
        </p:txBody>
      </p:sp>
      <p:sp>
        <p:nvSpPr>
          <p:cNvPr id="4" name="Slide Number Placeholder 3"/>
          <p:cNvSpPr>
            <a:spLocks noGrp="1"/>
          </p:cNvSpPr>
          <p:nvPr>
            <p:ph type="sldNum" sz="quarter" idx="10"/>
          </p:nvPr>
        </p:nvSpPr>
        <p:spPr/>
        <p:txBody>
          <a:bodyPr/>
          <a:lstStyle/>
          <a:p>
            <a:fld id="{FB063AE7-6729-42BC-9C1E-12298E212373}" type="slidenum">
              <a:rPr lang="en-US" smtClean="0"/>
              <a:t>9</a:t>
            </a:fld>
            <a:endParaRPr lang="en-US"/>
          </a:p>
        </p:txBody>
      </p:sp>
    </p:spTree>
    <p:extLst>
      <p:ext uri="{BB962C8B-B14F-4D97-AF65-F5344CB8AC3E}">
        <p14:creationId xmlns:p14="http://schemas.microsoft.com/office/powerpoint/2010/main" val="8526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we know about the people we work with</a:t>
            </a:r>
            <a:r>
              <a:rPr lang="en-US" baseline="0" dirty="0"/>
              <a:t> is that they are deeply invested in what they do for a living. Their work is directly tied to their life at a fundamental level. </a:t>
            </a:r>
          </a:p>
          <a:p>
            <a:endParaRPr lang="en-US" baseline="0" dirty="0"/>
          </a:p>
          <a:p>
            <a:r>
              <a:rPr lang="en-US" dirty="0"/>
              <a:t>What we know is that work is a pathway for what we</a:t>
            </a:r>
            <a:r>
              <a:rPr lang="en-US" baseline="0" dirty="0"/>
              <a:t> hope for in our lives.</a:t>
            </a:r>
            <a:endParaRPr lang="en-US" dirty="0"/>
          </a:p>
        </p:txBody>
      </p:sp>
      <p:sp>
        <p:nvSpPr>
          <p:cNvPr id="4" name="Slide Number Placeholder 3"/>
          <p:cNvSpPr>
            <a:spLocks noGrp="1"/>
          </p:cNvSpPr>
          <p:nvPr>
            <p:ph type="sldNum" sz="quarter" idx="10"/>
          </p:nvPr>
        </p:nvSpPr>
        <p:spPr/>
        <p:txBody>
          <a:bodyPr/>
          <a:lstStyle/>
          <a:p>
            <a:fld id="{FB063AE7-6729-42BC-9C1E-12298E212373}" type="slidenum">
              <a:rPr lang="en-US" smtClean="0"/>
              <a:t>10</a:t>
            </a:fld>
            <a:endParaRPr lang="en-US"/>
          </a:p>
        </p:txBody>
      </p:sp>
    </p:spTree>
    <p:extLst>
      <p:ext uri="{BB962C8B-B14F-4D97-AF65-F5344CB8AC3E}">
        <p14:creationId xmlns:p14="http://schemas.microsoft.com/office/powerpoint/2010/main" val="298828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BDC78-7E38-40A1-BA4E-B0A1F110EDAD}" type="slidenum">
              <a:rPr lang="en-US" smtClean="0"/>
              <a:t>12</a:t>
            </a:fld>
            <a:endParaRPr lang="en-US" dirty="0"/>
          </a:p>
        </p:txBody>
      </p:sp>
    </p:spTree>
    <p:extLst>
      <p:ext uri="{BB962C8B-B14F-4D97-AF65-F5344CB8AC3E}">
        <p14:creationId xmlns:p14="http://schemas.microsoft.com/office/powerpoint/2010/main" val="428917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want the outcomes, improvement as much as they do. Their hopefulness for what they want out of working there to match what you want for</a:t>
            </a:r>
            <a:r>
              <a:rPr lang="en-US" baseline="0" dirty="0"/>
              <a:t> them. Each of you had something they hoped. Are there people who just aren’t coachable. People you can’t work with. Yes. But they are the exception, not the rule.</a:t>
            </a:r>
            <a:endParaRPr lang="en-US" dirty="0"/>
          </a:p>
        </p:txBody>
      </p:sp>
      <p:sp>
        <p:nvSpPr>
          <p:cNvPr id="4" name="Slide Number Placeholder 3"/>
          <p:cNvSpPr>
            <a:spLocks noGrp="1"/>
          </p:cNvSpPr>
          <p:nvPr>
            <p:ph type="sldNum" sz="quarter" idx="10"/>
          </p:nvPr>
        </p:nvSpPr>
        <p:spPr/>
        <p:txBody>
          <a:bodyPr/>
          <a:lstStyle/>
          <a:p>
            <a:fld id="{C434BFEE-115A-B944-93AD-5189CAF8AF4E}" type="slidenum">
              <a:rPr lang="en-US" smtClean="0"/>
              <a:t>15</a:t>
            </a:fld>
            <a:endParaRPr lang="en-US"/>
          </a:p>
        </p:txBody>
      </p:sp>
    </p:spTree>
    <p:extLst>
      <p:ext uri="{BB962C8B-B14F-4D97-AF65-F5344CB8AC3E}">
        <p14:creationId xmlns:p14="http://schemas.microsoft.com/office/powerpoint/2010/main" val="288209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establish</a:t>
            </a:r>
            <a:r>
              <a:rPr lang="en-US" baseline="0" dirty="0"/>
              <a:t> a successful coaching as supervision practice, 3 ground rules need to be employed. </a:t>
            </a:r>
            <a:endParaRPr lang="en-US" dirty="0"/>
          </a:p>
        </p:txBody>
      </p:sp>
      <p:sp>
        <p:nvSpPr>
          <p:cNvPr id="4" name="Slide Number Placeholder 3"/>
          <p:cNvSpPr>
            <a:spLocks noGrp="1"/>
          </p:cNvSpPr>
          <p:nvPr>
            <p:ph type="sldNum" sz="quarter" idx="10"/>
          </p:nvPr>
        </p:nvSpPr>
        <p:spPr/>
        <p:txBody>
          <a:bodyPr/>
          <a:lstStyle/>
          <a:p>
            <a:fld id="{C434BFEE-115A-B944-93AD-5189CAF8AF4E}" type="slidenum">
              <a:rPr lang="en-US" smtClean="0"/>
              <a:t>16</a:t>
            </a:fld>
            <a:endParaRPr lang="en-US"/>
          </a:p>
        </p:txBody>
      </p:sp>
    </p:spTree>
    <p:extLst>
      <p:ext uri="{BB962C8B-B14F-4D97-AF65-F5344CB8AC3E}">
        <p14:creationId xmlns:p14="http://schemas.microsoft.com/office/powerpoint/2010/main" val="62694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friend with 12 year old daughters.</a:t>
            </a:r>
          </a:p>
        </p:txBody>
      </p:sp>
      <p:sp>
        <p:nvSpPr>
          <p:cNvPr id="4" name="Slide Number Placeholder 3"/>
          <p:cNvSpPr>
            <a:spLocks noGrp="1"/>
          </p:cNvSpPr>
          <p:nvPr>
            <p:ph type="sldNum" sz="quarter" idx="10"/>
          </p:nvPr>
        </p:nvSpPr>
        <p:spPr/>
        <p:txBody>
          <a:bodyPr/>
          <a:lstStyle/>
          <a:p>
            <a:fld id="{C434BFEE-115A-B944-93AD-5189CAF8AF4E}" type="slidenum">
              <a:rPr lang="en-US" smtClean="0"/>
              <a:t>17</a:t>
            </a:fld>
            <a:endParaRPr lang="en-US"/>
          </a:p>
        </p:txBody>
      </p:sp>
    </p:spTree>
    <p:extLst>
      <p:ext uri="{BB962C8B-B14F-4D97-AF65-F5344CB8AC3E}">
        <p14:creationId xmlns:p14="http://schemas.microsoft.com/office/powerpoint/2010/main" val="163625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clear set of outcomes</a:t>
            </a:r>
            <a:r>
              <a:rPr lang="en-US" baseline="0" dirty="0"/>
              <a:t> for the coach are fulfillment and competence. </a:t>
            </a:r>
            <a:r>
              <a:rPr lang="en-US" dirty="0"/>
              <a:t>Coaches drive</a:t>
            </a:r>
            <a:r>
              <a:rPr lang="en-US" baseline="0" dirty="0"/>
              <a:t> towards enabling two specific outcomes: self-correction and self-generation. When we are self-correcting we have the capacity to observe discrepancies between what we intend and the actual outcomes, between the espoused values and our action actions – and then bridge the gap.  Your only task is to get them to name what needs to be done.</a:t>
            </a:r>
          </a:p>
          <a:p>
            <a:r>
              <a:rPr lang="en-US" b="1" baseline="0" dirty="0"/>
              <a:t>The outcomes are not dependent on the COACH.</a:t>
            </a:r>
            <a:endParaRPr lang="en-US" b="1" dirty="0"/>
          </a:p>
        </p:txBody>
      </p:sp>
      <p:sp>
        <p:nvSpPr>
          <p:cNvPr id="4" name="Slide Number Placeholder 3"/>
          <p:cNvSpPr>
            <a:spLocks noGrp="1"/>
          </p:cNvSpPr>
          <p:nvPr>
            <p:ph type="sldNum" sz="quarter" idx="10"/>
          </p:nvPr>
        </p:nvSpPr>
        <p:spPr/>
        <p:txBody>
          <a:bodyPr/>
          <a:lstStyle/>
          <a:p>
            <a:fld id="{C434BFEE-115A-B944-93AD-5189CAF8AF4E}" type="slidenum">
              <a:rPr lang="en-US" smtClean="0"/>
              <a:t>18</a:t>
            </a:fld>
            <a:endParaRPr lang="en-US"/>
          </a:p>
        </p:txBody>
      </p:sp>
    </p:spTree>
    <p:extLst>
      <p:ext uri="{BB962C8B-B14F-4D97-AF65-F5344CB8AC3E}">
        <p14:creationId xmlns:p14="http://schemas.microsoft.com/office/powerpoint/2010/main" val="98467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self-generating, we have the ability to continuously renew ourselves by drawing upon resources from without and within. When self-generating, competence becomes not a final end-state but a continuous process.</a:t>
            </a:r>
            <a:endParaRPr lang="en-US" dirty="0"/>
          </a:p>
        </p:txBody>
      </p:sp>
      <p:sp>
        <p:nvSpPr>
          <p:cNvPr id="4" name="Slide Number Placeholder 3"/>
          <p:cNvSpPr>
            <a:spLocks noGrp="1"/>
          </p:cNvSpPr>
          <p:nvPr>
            <p:ph type="sldNum" sz="quarter" idx="10"/>
          </p:nvPr>
        </p:nvSpPr>
        <p:spPr/>
        <p:txBody>
          <a:bodyPr/>
          <a:lstStyle/>
          <a:p>
            <a:fld id="{C434BFEE-115A-B944-93AD-5189CAF8AF4E}" type="slidenum">
              <a:rPr lang="en-US" smtClean="0"/>
              <a:t>19</a:t>
            </a:fld>
            <a:endParaRPr lang="en-US"/>
          </a:p>
        </p:txBody>
      </p:sp>
    </p:spTree>
    <p:extLst>
      <p:ext uri="{BB962C8B-B14F-4D97-AF65-F5344CB8AC3E}">
        <p14:creationId xmlns:p14="http://schemas.microsoft.com/office/powerpoint/2010/main" val="262902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Gotham Book" panose="02000603040000020004" pitchFamily="2" charset="0"/>
              </a:defRPr>
            </a:lvl1pPr>
          </a:lstStyle>
          <a:p>
            <a:fld id="{1D8BD707-D9CF-40AE-B4C6-C98DA3205C09}" type="datetimeFigureOut">
              <a:rPr lang="en-US" smtClean="0"/>
              <a:pPr/>
              <a:t>6/29/2018</a:t>
            </a:fld>
            <a:endParaRPr lang="en-US" dirty="0"/>
          </a:p>
        </p:txBody>
      </p:sp>
      <p:sp>
        <p:nvSpPr>
          <p:cNvPr id="5" name="Footer Placeholder 4"/>
          <p:cNvSpPr>
            <a:spLocks noGrp="1"/>
          </p:cNvSpPr>
          <p:nvPr>
            <p:ph type="ftr" sz="quarter" idx="11"/>
          </p:nvPr>
        </p:nvSpPr>
        <p:spPr/>
        <p:txBody>
          <a:bodyPr/>
          <a:lstStyle>
            <a:lvl1pPr>
              <a:defRPr>
                <a:latin typeface="Gotham Book" panose="02000603040000020004"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otham Book" panose="02000603040000020004" pitchFamily="2"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Gotham Book" panose="02000603040000020004" pitchFamily="2" charset="0"/>
              </a:defRPr>
            </a:lvl1pPr>
          </a:lstStyle>
          <a:p>
            <a:fld id="{1D8BD707-D9CF-40AE-B4C6-C98DA3205C09}" type="datetimeFigureOut">
              <a:rPr lang="en-US" smtClean="0"/>
              <a:pPr/>
              <a:t>6/29/2018</a:t>
            </a:fld>
            <a:endParaRPr lang="en-US" dirty="0"/>
          </a:p>
        </p:txBody>
      </p:sp>
      <p:sp>
        <p:nvSpPr>
          <p:cNvPr id="6" name="Footer Placeholder 5"/>
          <p:cNvSpPr>
            <a:spLocks noGrp="1"/>
          </p:cNvSpPr>
          <p:nvPr>
            <p:ph type="ftr" sz="quarter" idx="11"/>
          </p:nvPr>
        </p:nvSpPr>
        <p:spPr/>
        <p:txBody>
          <a:bodyPr/>
          <a:lstStyle>
            <a:lvl1pPr>
              <a:defRPr>
                <a:latin typeface="Gotham Book" panose="02000603040000020004" pitchFamily="2"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Gotham Book" panose="02000603040000020004" pitchFamily="2"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Gotham Book" panose="02000603040000020004" pitchFamily="2" charset="0"/>
              </a:defRPr>
            </a:lvl1pPr>
          </a:lstStyle>
          <a:p>
            <a:fld id="{1D8BD707-D9CF-40AE-B4C6-C98DA3205C09}" type="datetimeFigureOut">
              <a:rPr lang="en-US" smtClean="0"/>
              <a:pPr/>
              <a:t>6/29/2018</a:t>
            </a:fld>
            <a:endParaRPr lang="en-US" dirty="0"/>
          </a:p>
        </p:txBody>
      </p:sp>
      <p:sp>
        <p:nvSpPr>
          <p:cNvPr id="8" name="Footer Placeholder 7"/>
          <p:cNvSpPr>
            <a:spLocks noGrp="1"/>
          </p:cNvSpPr>
          <p:nvPr>
            <p:ph type="ftr" sz="quarter" idx="11"/>
          </p:nvPr>
        </p:nvSpPr>
        <p:spPr/>
        <p:txBody>
          <a:bodyPr/>
          <a:lstStyle>
            <a:lvl1pPr>
              <a:defRPr>
                <a:latin typeface="Gotham Book" panose="0200060304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Gotham Book" panose="02000603040000020004" pitchFamily="2"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Gotham Book" panose="02000603040000020004" pitchFamily="2" charset="0"/>
              </a:defRPr>
            </a:lvl1pPr>
          </a:lstStyle>
          <a:p>
            <a:fld id="{1D8BD707-D9CF-40AE-B4C6-C98DA3205C09}" type="datetimeFigureOut">
              <a:rPr lang="en-US" smtClean="0"/>
              <a:pPr/>
              <a:t>6/29/2018</a:t>
            </a:fld>
            <a:endParaRPr lang="en-US" dirty="0"/>
          </a:p>
        </p:txBody>
      </p:sp>
      <p:sp>
        <p:nvSpPr>
          <p:cNvPr id="4" name="Footer Placeholder 3"/>
          <p:cNvSpPr>
            <a:spLocks noGrp="1"/>
          </p:cNvSpPr>
          <p:nvPr>
            <p:ph type="ftr" sz="quarter" idx="11"/>
          </p:nvPr>
        </p:nvSpPr>
        <p:spPr/>
        <p:txBody>
          <a:bodyPr/>
          <a:lstStyle>
            <a:lvl1pPr>
              <a:defRPr>
                <a:latin typeface="Gotham Book" panose="02000603040000020004" pitchFamily="2"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Gotham Book" panose="02000603040000020004" pitchFamily="2"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Gotham Book" panose="02000603040000020004" pitchFamily="2" charset="0"/>
              </a:defRPr>
            </a:lvl1pPr>
          </a:lstStyle>
          <a:p>
            <a:fld id="{1D8BD707-D9CF-40AE-B4C6-C98DA3205C09}" type="datetimeFigureOut">
              <a:rPr lang="en-US" smtClean="0"/>
              <a:pPr/>
              <a:t>6/29/2018</a:t>
            </a:fld>
            <a:endParaRPr lang="en-US" dirty="0"/>
          </a:p>
        </p:txBody>
      </p:sp>
      <p:sp>
        <p:nvSpPr>
          <p:cNvPr id="3" name="Footer Placeholder 2"/>
          <p:cNvSpPr>
            <a:spLocks noGrp="1"/>
          </p:cNvSpPr>
          <p:nvPr>
            <p:ph type="ftr" sz="quarter" idx="11"/>
          </p:nvPr>
        </p:nvSpPr>
        <p:spPr/>
        <p:txBody>
          <a:bodyPr/>
          <a:lstStyle>
            <a:lvl1pPr>
              <a:defRPr>
                <a:latin typeface="Gotham Book" panose="02000603040000020004" pitchFamily="2"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Gotham Book" panose="02000603040000020004" pitchFamily="2"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tx1"/>
          </a:solidFill>
          <a:latin typeface="Gotham Bold"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Gotham Bold"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Gotham Bold" pitchFamily="50" charset="0"/>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Gotham Bold" pitchFamily="50" charset="0"/>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Gotham Bold" pitchFamily="50" charset="0"/>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Gotham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266950"/>
            <a:ext cx="4114800" cy="526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r"/>
            <a:r>
              <a:rPr lang="en-US" sz="2000" dirty="0">
                <a:solidFill>
                  <a:srgbClr val="3D352B"/>
                </a:solidFill>
                <a:latin typeface="Gotham Light" panose="02000603030000020004" pitchFamily="2" charset="0"/>
              </a:rPr>
              <a:t>Getting the Most from a Team</a:t>
            </a:r>
            <a:endParaRPr lang="en-US" sz="2000" b="1" dirty="0">
              <a:solidFill>
                <a:srgbClr val="3D352B"/>
              </a:solidFill>
              <a:latin typeface="Gotham Light" panose="02000603030000020004"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2343150"/>
            <a:ext cx="4189723" cy="533399"/>
          </a:xfrm>
          <a:prstGeom prst="rect">
            <a:avLst/>
          </a:prstGeom>
        </p:spPr>
      </p:pic>
    </p:spTree>
    <p:extLst>
      <p:ext uri="{BB962C8B-B14F-4D97-AF65-F5344CB8AC3E}">
        <p14:creationId xmlns:p14="http://schemas.microsoft.com/office/powerpoint/2010/main" val="393239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1278" y="575080"/>
            <a:ext cx="7946895" cy="419276"/>
          </a:xfrm>
          <a:prstGeom prst="rect">
            <a:avLst/>
          </a:prstGeom>
        </p:spPr>
        <p:txBody>
          <a:bodyPr/>
          <a:lstStyle>
            <a:lvl1pPr algn="l" defTabSz="914400" rtl="0" eaLnBrk="1" latinLnBrk="0" hangingPunct="1">
              <a:lnSpc>
                <a:spcPct val="90000"/>
              </a:lnSpc>
              <a:spcBef>
                <a:spcPct val="0"/>
              </a:spcBef>
              <a:buNone/>
              <a:defRPr sz="4400" b="1" kern="1200">
                <a:solidFill>
                  <a:schemeClr val="tx2"/>
                </a:solidFill>
                <a:latin typeface="Archer Bold" pitchFamily="50" charset="0"/>
                <a:ea typeface="+mj-ea"/>
                <a:cs typeface="+mj-cs"/>
              </a:defRPr>
            </a:lvl1pPr>
          </a:lstStyle>
          <a:p>
            <a:pPr algn="ctr"/>
            <a:r>
              <a:rPr lang="en-US" sz="2800" b="0" spc="-150" dirty="0">
                <a:solidFill>
                  <a:srgbClr val="000000"/>
                </a:solidFill>
                <a:latin typeface="Gotham Book" panose="02000603040000020004" pitchFamily="2" charset="0"/>
              </a:rPr>
              <a:t>Work as a Pathway to Hope</a:t>
            </a:r>
          </a:p>
        </p:txBody>
      </p:sp>
      <p:sp>
        <p:nvSpPr>
          <p:cNvPr id="3" name="Oval 2"/>
          <p:cNvSpPr/>
          <p:nvPr/>
        </p:nvSpPr>
        <p:spPr>
          <a:xfrm>
            <a:off x="678772" y="1164991"/>
            <a:ext cx="3012683" cy="2246147"/>
          </a:xfrm>
          <a:prstGeom prst="ellipse">
            <a:avLst/>
          </a:prstGeom>
          <a:effectLst>
            <a:softEdge rad="63500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100" dirty="0">
                <a:latin typeface="Gotham Bold" pitchFamily="50" charset="0"/>
              </a:rPr>
              <a:t>Personal</a:t>
            </a:r>
          </a:p>
        </p:txBody>
      </p:sp>
      <p:sp>
        <p:nvSpPr>
          <p:cNvPr id="4" name="Oval 3"/>
          <p:cNvSpPr/>
          <p:nvPr/>
        </p:nvSpPr>
        <p:spPr>
          <a:xfrm>
            <a:off x="3226373" y="1164991"/>
            <a:ext cx="2956353" cy="2237687"/>
          </a:xfrm>
          <a:prstGeom prst="ellipse">
            <a:avLst/>
          </a:prstGeom>
          <a:solidFill>
            <a:schemeClr val="accent1"/>
          </a:solidFill>
          <a:effectLst>
            <a:softEdge rad="63500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100" dirty="0">
                <a:latin typeface="Gotham Bold" pitchFamily="50" charset="0"/>
              </a:rPr>
              <a:t>Professional</a:t>
            </a:r>
          </a:p>
        </p:txBody>
      </p:sp>
      <p:sp>
        <p:nvSpPr>
          <p:cNvPr id="5" name="Oval 4"/>
          <p:cNvSpPr/>
          <p:nvPr/>
        </p:nvSpPr>
        <p:spPr>
          <a:xfrm>
            <a:off x="5811820" y="1195141"/>
            <a:ext cx="2956353" cy="2237687"/>
          </a:xfrm>
          <a:prstGeom prst="ellipse">
            <a:avLst/>
          </a:prstGeom>
          <a:effectLst>
            <a:softEdge rad="63500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100" dirty="0"/>
              <a:t>Happiness</a:t>
            </a:r>
          </a:p>
        </p:txBody>
      </p:sp>
      <p:sp>
        <p:nvSpPr>
          <p:cNvPr id="6" name="TextBox 5"/>
          <p:cNvSpPr txBox="1"/>
          <p:nvPr/>
        </p:nvSpPr>
        <p:spPr>
          <a:xfrm>
            <a:off x="892045" y="3020291"/>
            <a:ext cx="2466349" cy="1737455"/>
          </a:xfrm>
          <a:prstGeom prst="rect">
            <a:avLst/>
          </a:prstGeom>
          <a:solidFill>
            <a:schemeClr val="bg1">
              <a:lumMod val="85000"/>
              <a:alpha val="45000"/>
            </a:schemeClr>
          </a:solidFill>
          <a:effectLst>
            <a:softEdge rad="228600"/>
          </a:effectLst>
        </p:spPr>
        <p:txBody>
          <a:bodyPr wrap="square" rtlCol="0">
            <a:noAutofit/>
          </a:bodyPr>
          <a:lstStyle/>
          <a:p>
            <a:pPr marL="214313" indent="-214313">
              <a:buFont typeface="Arial"/>
              <a:buChar char="•"/>
            </a:pPr>
            <a:endParaRPr lang="en-US" sz="1350" dirty="0">
              <a:latin typeface="Gotham Bold" pitchFamily="50" charset="0"/>
            </a:endParaRPr>
          </a:p>
          <a:p>
            <a:pPr marL="214313" indent="-214313">
              <a:buFont typeface="Arial"/>
              <a:buChar char="•"/>
            </a:pPr>
            <a:r>
              <a:rPr lang="en-US" sz="1350" dirty="0">
                <a:latin typeface="Gotham Bold" pitchFamily="50" charset="0"/>
              </a:rPr>
              <a:t>There are certain things I want out of life</a:t>
            </a:r>
          </a:p>
          <a:p>
            <a:pPr marL="214313" indent="-214313">
              <a:buFont typeface="Arial"/>
              <a:buChar char="•"/>
            </a:pPr>
            <a:r>
              <a:rPr lang="en-US" sz="1350" dirty="0">
                <a:latin typeface="Gotham Bold" pitchFamily="50" charset="0"/>
              </a:rPr>
              <a:t>Who I am connects with the world around me</a:t>
            </a:r>
          </a:p>
          <a:p>
            <a:pPr marL="214313" indent="-214313">
              <a:buFont typeface="Arial"/>
              <a:buChar char="•"/>
            </a:pPr>
            <a:r>
              <a:rPr lang="en-US" sz="1350" dirty="0">
                <a:latin typeface="Gotham Bold" pitchFamily="50" charset="0"/>
              </a:rPr>
              <a:t>I am capable and have the desire</a:t>
            </a:r>
          </a:p>
        </p:txBody>
      </p:sp>
      <p:sp>
        <p:nvSpPr>
          <p:cNvPr id="7" name="TextBox 6"/>
          <p:cNvSpPr txBox="1"/>
          <p:nvPr/>
        </p:nvSpPr>
        <p:spPr>
          <a:xfrm>
            <a:off x="3477491" y="3020291"/>
            <a:ext cx="2400339" cy="1737455"/>
          </a:xfrm>
          <a:prstGeom prst="rect">
            <a:avLst/>
          </a:prstGeom>
          <a:solidFill>
            <a:schemeClr val="accent1">
              <a:alpha val="45000"/>
            </a:schemeClr>
          </a:solidFill>
          <a:effectLst>
            <a:softEdge rad="228600"/>
          </a:effectLst>
        </p:spPr>
        <p:txBody>
          <a:bodyPr wrap="square" rtlCol="0">
            <a:noAutofit/>
          </a:bodyPr>
          <a:lstStyle/>
          <a:p>
            <a:pPr marL="214313" indent="-214313">
              <a:buFont typeface="Arial"/>
              <a:buChar char="•"/>
            </a:pPr>
            <a:endParaRPr lang="en-US" sz="1350" dirty="0">
              <a:latin typeface="Gotham Bold" pitchFamily="50" charset="0"/>
            </a:endParaRPr>
          </a:p>
          <a:p>
            <a:pPr marL="214313" indent="-214313">
              <a:buFont typeface="Arial"/>
              <a:buChar char="•"/>
            </a:pPr>
            <a:r>
              <a:rPr lang="en-US" sz="1350" dirty="0">
                <a:latin typeface="Gotham Bold" pitchFamily="50" charset="0"/>
              </a:rPr>
              <a:t>Does this job help me achieve what I desire?</a:t>
            </a:r>
          </a:p>
          <a:p>
            <a:pPr marL="214313" indent="-214313">
              <a:buFont typeface="Arial"/>
              <a:buChar char="•"/>
            </a:pPr>
            <a:r>
              <a:rPr lang="en-US" sz="1350" dirty="0">
                <a:latin typeface="Gotham Bold" pitchFamily="50" charset="0"/>
              </a:rPr>
              <a:t>It lets me be what I am all about (purpose) and use my skills</a:t>
            </a:r>
          </a:p>
          <a:p>
            <a:pPr marL="214313" indent="-214313">
              <a:buFont typeface="Arial"/>
              <a:buChar char="•"/>
            </a:pPr>
            <a:r>
              <a:rPr lang="en-US" sz="1350" dirty="0">
                <a:latin typeface="Gotham Bold" pitchFamily="50" charset="0"/>
              </a:rPr>
              <a:t>It is a bridge</a:t>
            </a:r>
          </a:p>
          <a:p>
            <a:endParaRPr lang="en-US" sz="1350" dirty="0">
              <a:latin typeface="Gotham Bold" pitchFamily="50" charset="0"/>
            </a:endParaRPr>
          </a:p>
        </p:txBody>
      </p:sp>
      <p:sp>
        <p:nvSpPr>
          <p:cNvPr id="8" name="TextBox 7"/>
          <p:cNvSpPr txBox="1"/>
          <p:nvPr/>
        </p:nvSpPr>
        <p:spPr>
          <a:xfrm>
            <a:off x="5905995" y="3020292"/>
            <a:ext cx="2559132" cy="1765772"/>
          </a:xfrm>
          <a:prstGeom prst="rect">
            <a:avLst/>
          </a:prstGeom>
          <a:solidFill>
            <a:schemeClr val="accent3">
              <a:alpha val="45000"/>
            </a:schemeClr>
          </a:solidFill>
          <a:effectLst>
            <a:softEdge rad="228600"/>
          </a:effectLst>
        </p:spPr>
        <p:txBody>
          <a:bodyPr wrap="square" rtlCol="0">
            <a:noAutofit/>
          </a:bodyPr>
          <a:lstStyle/>
          <a:p>
            <a:pPr marL="214313" indent="-214313">
              <a:buFont typeface="Arial"/>
              <a:buChar char="•"/>
            </a:pPr>
            <a:endParaRPr lang="en-US" sz="1350" dirty="0">
              <a:latin typeface="Gotham Bold" pitchFamily="50" charset="0"/>
            </a:endParaRPr>
          </a:p>
          <a:p>
            <a:pPr marL="214313" indent="-214313">
              <a:buFont typeface="Arial"/>
              <a:buChar char="•"/>
            </a:pPr>
            <a:r>
              <a:rPr lang="en-US" sz="1350" dirty="0">
                <a:latin typeface="Gotham Bold" pitchFamily="50" charset="0"/>
              </a:rPr>
              <a:t>I see the effectiveness of my work</a:t>
            </a:r>
          </a:p>
          <a:p>
            <a:pPr marL="214313" indent="-214313">
              <a:buFont typeface="Arial"/>
              <a:buChar char="•"/>
            </a:pPr>
            <a:r>
              <a:rPr lang="en-US" sz="1350" dirty="0">
                <a:latin typeface="Gotham Bold" pitchFamily="50" charset="0"/>
              </a:rPr>
              <a:t>I make a difference</a:t>
            </a:r>
          </a:p>
          <a:p>
            <a:pPr marL="214313" indent="-214313">
              <a:buFont typeface="Arial"/>
              <a:buChar char="•"/>
            </a:pPr>
            <a:r>
              <a:rPr lang="en-US" sz="1350" dirty="0">
                <a:latin typeface="Gotham Bold" pitchFamily="50" charset="0"/>
              </a:rPr>
              <a:t>What I wanted to happen did happen and I saw how I was connected</a:t>
            </a:r>
          </a:p>
        </p:txBody>
      </p:sp>
      <p:grpSp>
        <p:nvGrpSpPr>
          <p:cNvPr id="9" name="Group 8"/>
          <p:cNvGrpSpPr/>
          <p:nvPr/>
        </p:nvGrpSpPr>
        <p:grpSpPr>
          <a:xfrm>
            <a:off x="8573289" y="266144"/>
            <a:ext cx="300083" cy="248207"/>
            <a:chOff x="8573289" y="266143"/>
            <a:chExt cx="300083" cy="248207"/>
          </a:xfrm>
        </p:grpSpPr>
        <p:sp>
          <p:nvSpPr>
            <p:cNvPr id="10" name="Pentagon 9"/>
            <p:cNvSpPr/>
            <p:nvPr/>
          </p:nvSpPr>
          <p:spPr>
            <a:xfrm rot="5400000">
              <a:off x="8610600" y="285750"/>
              <a:ext cx="228600" cy="228600"/>
            </a:xfrm>
            <a:prstGeom prst="homePlate">
              <a:avLst>
                <a:gd name="adj" fmla="val 26119"/>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8573289" y="266143"/>
              <a:ext cx="300083" cy="230832"/>
            </a:xfrm>
            <a:prstGeom prst="rect">
              <a:avLst/>
            </a:prstGeom>
            <a:noFill/>
          </p:spPr>
          <p:txBody>
            <a:bodyPr wrap="none" rtlCol="0">
              <a:spAutoFit/>
            </a:bodyPr>
            <a:lstStyle/>
            <a:p>
              <a:pPr algn="ctr"/>
              <a:r>
                <a:rPr lang="en-US" sz="900" b="1" dirty="0">
                  <a:solidFill>
                    <a:prstClr val="white"/>
                  </a:solidFill>
                </a:rPr>
                <a:t>05</a:t>
              </a:r>
            </a:p>
          </p:txBody>
        </p:sp>
      </p:grpSp>
      <p:sp>
        <p:nvSpPr>
          <p:cNvPr id="12" name="Rectangle 11"/>
          <p:cNvSpPr/>
          <p:nvPr/>
        </p:nvSpPr>
        <p:spPr>
          <a:xfrm>
            <a:off x="4533100" y="1009431"/>
            <a:ext cx="342900" cy="17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650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8750"/>
            <a:ext cx="9144000" cy="1828800"/>
            <a:chOff x="0" y="1428750"/>
            <a:chExt cx="9144000" cy="1828800"/>
          </a:xfrm>
        </p:grpSpPr>
        <p:sp>
          <p:nvSpPr>
            <p:cNvPr id="12" name="Rectangle 11"/>
            <p:cNvSpPr/>
            <p:nvPr/>
          </p:nvSpPr>
          <p:spPr>
            <a:xfrm>
              <a:off x="2971800" y="1428750"/>
              <a:ext cx="6172200" cy="1828800"/>
            </a:xfrm>
            <a:prstGeom prst="rect">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p:nvSpPr>
          <p:spPr>
            <a:xfrm>
              <a:off x="0" y="1428750"/>
              <a:ext cx="3657600" cy="1828800"/>
            </a:xfrm>
            <a:prstGeom prst="homePlate">
              <a:avLst>
                <a:gd name="adj" fmla="val 0"/>
              </a:avLst>
            </a:prstGeom>
            <a:solidFill>
              <a:srgbClr val="3D3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8CEB9"/>
                </a:solidFill>
              </a:endParaRPr>
            </a:p>
          </p:txBody>
        </p:sp>
      </p:grpSp>
      <p:grpSp>
        <p:nvGrpSpPr>
          <p:cNvPr id="8" name="Group 7"/>
          <p:cNvGrpSpPr/>
          <p:nvPr/>
        </p:nvGrpSpPr>
        <p:grpSpPr>
          <a:xfrm>
            <a:off x="8574858" y="266143"/>
            <a:ext cx="300083" cy="248207"/>
            <a:chOff x="8574858" y="266143"/>
            <a:chExt cx="300083" cy="248207"/>
          </a:xfrm>
        </p:grpSpPr>
        <p:sp>
          <p:nvSpPr>
            <p:cNvPr id="9" name="Pentagon 8"/>
            <p:cNvSpPr/>
            <p:nvPr/>
          </p:nvSpPr>
          <p:spPr>
            <a:xfrm rot="5400000">
              <a:off x="8610600" y="285750"/>
              <a:ext cx="228600" cy="228600"/>
            </a:xfrm>
            <a:prstGeom prst="homePlate">
              <a:avLst>
                <a:gd name="adj" fmla="val 26119"/>
              </a:avLst>
            </a:prstGeom>
            <a:solidFill>
              <a:srgbClr val="D8C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4858" y="266143"/>
              <a:ext cx="300083" cy="230832"/>
            </a:xfrm>
            <a:prstGeom prst="rect">
              <a:avLst/>
            </a:prstGeom>
            <a:noFill/>
          </p:spPr>
          <p:txBody>
            <a:bodyPr wrap="none" rtlCol="0">
              <a:spAutoFit/>
            </a:bodyPr>
            <a:lstStyle/>
            <a:p>
              <a:pPr algn="ctr"/>
              <a:r>
                <a:rPr lang="en-US" sz="900" b="1" dirty="0">
                  <a:solidFill>
                    <a:schemeClr val="bg1"/>
                  </a:solidFill>
                </a:rPr>
                <a:t>02</a:t>
              </a:r>
            </a:p>
          </p:txBody>
        </p:sp>
      </p:grpSp>
      <p:sp>
        <p:nvSpPr>
          <p:cNvPr id="16" name="Content Placeholder 2"/>
          <p:cNvSpPr txBox="1">
            <a:spLocks/>
          </p:cNvSpPr>
          <p:nvPr/>
        </p:nvSpPr>
        <p:spPr>
          <a:xfrm>
            <a:off x="566927" y="3562350"/>
            <a:ext cx="7929373" cy="817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100" dirty="0">
                <a:latin typeface="Gotham Book" panose="02000603040000020004" pitchFamily="2" charset="0"/>
              </a:rPr>
              <a:t>In North America, we listen competitively. We are already forming a thought in our mind before the other person is finished. Leaders need to develop skills to listen to engage, understand, and explore.</a:t>
            </a:r>
          </a:p>
        </p:txBody>
      </p:sp>
      <p:sp>
        <p:nvSpPr>
          <p:cNvPr id="20" name="Title 1"/>
          <p:cNvSpPr>
            <a:spLocks noGrp="1"/>
          </p:cNvSpPr>
          <p:nvPr>
            <p:ph type="title"/>
          </p:nvPr>
        </p:nvSpPr>
        <p:spPr>
          <a:xfrm>
            <a:off x="457200" y="438150"/>
            <a:ext cx="8229600" cy="523220"/>
          </a:xfrm>
        </p:spPr>
        <p:txBody>
          <a:bodyPr>
            <a:spAutoFit/>
          </a:bodyPr>
          <a:lstStyle/>
          <a:p>
            <a:r>
              <a:rPr lang="en-US" dirty="0">
                <a:solidFill>
                  <a:schemeClr val="tx2"/>
                </a:solidFill>
                <a:latin typeface="Gotham Book" panose="02000603040000020004" pitchFamily="2" charset="0"/>
              </a:rPr>
              <a:t>Listen</a:t>
            </a:r>
            <a:r>
              <a:rPr lang="es-HN" dirty="0">
                <a:solidFill>
                  <a:schemeClr val="tx2"/>
                </a:solidFill>
                <a:latin typeface="Gotham Book" panose="02000603040000020004" pitchFamily="2" charset="0"/>
              </a:rPr>
              <a:t>?</a:t>
            </a:r>
            <a:endParaRPr lang="en-US" dirty="0">
              <a:solidFill>
                <a:schemeClr val="tx2"/>
              </a:solidFill>
              <a:latin typeface="Gotham Book" panose="02000603040000020004" pitchFamily="2" charset="0"/>
            </a:endParaRP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latin typeface="Gotham Book" panose="02000603040000020004" pitchFamily="2" charset="0"/>
              </a:rPr>
              <a:t>Listen for content, not competition</a:t>
            </a:r>
          </a:p>
        </p:txBody>
      </p:sp>
      <p:sp>
        <p:nvSpPr>
          <p:cNvPr id="22" name="Rectangle 21"/>
          <p:cNvSpPr/>
          <p:nvPr/>
        </p:nvSpPr>
        <p:spPr>
          <a:xfrm>
            <a:off x="4343400" y="927481"/>
            <a:ext cx="457200" cy="23461"/>
          </a:xfrm>
          <a:prstGeom prst="rect">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panose="02000603040000020004" pitchFamily="2" charset="0"/>
            </a:endParaRPr>
          </a:p>
        </p:txBody>
      </p:sp>
      <p:sp>
        <p:nvSpPr>
          <p:cNvPr id="29" name="Content Placeholder 2"/>
          <p:cNvSpPr txBox="1">
            <a:spLocks/>
          </p:cNvSpPr>
          <p:nvPr/>
        </p:nvSpPr>
        <p:spPr>
          <a:xfrm>
            <a:off x="4038600" y="1716298"/>
            <a:ext cx="4495800" cy="12441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2400" b="1" dirty="0">
                <a:solidFill>
                  <a:srgbClr val="D8CEB9"/>
                </a:solidFill>
                <a:latin typeface="Gotham Book" panose="02000603040000020004" pitchFamily="2" charset="0"/>
              </a:rPr>
              <a:t>Most people wait to speak, rather than listen.</a:t>
            </a:r>
            <a:endParaRPr lang="en-US" sz="2400" dirty="0">
              <a:solidFill>
                <a:schemeClr val="tx1">
                  <a:lumMod val="20000"/>
                  <a:lumOff val="80000"/>
                </a:schemeClr>
              </a:solidFill>
              <a:latin typeface="Gotham Book" panose="02000603040000020004" pitchFamily="2" charset="0"/>
            </a:endParaRPr>
          </a:p>
        </p:txBody>
      </p:sp>
    </p:spTree>
    <p:extLst>
      <p:ext uri="{BB962C8B-B14F-4D97-AF65-F5344CB8AC3E}">
        <p14:creationId xmlns:p14="http://schemas.microsoft.com/office/powerpoint/2010/main" val="21395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build="p"/>
      <p:bldP spid="22"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577814" y="267642"/>
            <a:ext cx="300083" cy="246708"/>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832"/>
            </a:xfrm>
            <a:prstGeom prst="rect">
              <a:avLst/>
            </a:prstGeom>
            <a:noFill/>
          </p:spPr>
          <p:txBody>
            <a:bodyPr wrap="none" rtlCol="0">
              <a:spAutoFit/>
            </a:bodyPr>
            <a:lstStyle/>
            <a:p>
              <a:pPr algn="ctr"/>
              <a:r>
                <a:rPr lang="en-US" sz="900" b="1" dirty="0">
                  <a:solidFill>
                    <a:schemeClr val="bg1"/>
                  </a:solidFill>
                </a:rPr>
                <a:t>28</a:t>
              </a:r>
            </a:p>
          </p:txBody>
        </p:sp>
      </p:grpSp>
      <p:sp>
        <p:nvSpPr>
          <p:cNvPr id="20" name="Title 1"/>
          <p:cNvSpPr>
            <a:spLocks noGrp="1"/>
          </p:cNvSpPr>
          <p:nvPr>
            <p:ph type="title"/>
          </p:nvPr>
        </p:nvSpPr>
        <p:spPr>
          <a:xfrm>
            <a:off x="457200" y="438150"/>
            <a:ext cx="8229600" cy="523220"/>
          </a:xfrm>
        </p:spPr>
        <p:txBody>
          <a:bodyPr>
            <a:spAutoFit/>
          </a:bodyPr>
          <a:lstStyle/>
          <a:p>
            <a:r>
              <a:rPr lang="en-US" dirty="0">
                <a:solidFill>
                  <a:schemeClr val="tx2"/>
                </a:solidFill>
              </a:rPr>
              <a:t>5 Functions of a Team</a:t>
            </a: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t> Based on Patrick </a:t>
            </a:r>
            <a:r>
              <a:rPr lang="en-US" sz="900" dirty="0" err="1"/>
              <a:t>Lencioni’s</a:t>
            </a:r>
            <a:r>
              <a:rPr lang="en-US" sz="900" dirty="0"/>
              <a:t> book, </a:t>
            </a:r>
            <a:r>
              <a:rPr lang="en-US" sz="900" i="1" dirty="0"/>
              <a:t>The Five Dysfunctions of a Team</a:t>
            </a: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85"/>
          <p:cNvCxnSpPr/>
          <p:nvPr/>
        </p:nvCxnSpPr>
        <p:spPr>
          <a:xfrm>
            <a:off x="2590800" y="1285908"/>
            <a:ext cx="5944" cy="311146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76800" y="1285908"/>
            <a:ext cx="5944" cy="311146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724400" y="1428750"/>
            <a:ext cx="4267198" cy="393646"/>
            <a:chOff x="5181600" y="1428750"/>
            <a:chExt cx="3709466" cy="393646"/>
          </a:xfrm>
        </p:grpSpPr>
        <p:sp>
          <p:nvSpPr>
            <p:cNvPr id="88" name="Content Placeholder 2"/>
            <p:cNvSpPr txBox="1">
              <a:spLocks/>
            </p:cNvSpPr>
            <p:nvPr/>
          </p:nvSpPr>
          <p:spPr>
            <a:xfrm>
              <a:off x="5181600" y="1428750"/>
              <a:ext cx="72405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accent1"/>
                  </a:solidFill>
                </a:rPr>
                <a:t>Trust</a:t>
              </a:r>
            </a:p>
          </p:txBody>
        </p:sp>
        <p:sp>
          <p:nvSpPr>
            <p:cNvPr id="89" name="Content Placeholder 2"/>
            <p:cNvSpPr txBox="1">
              <a:spLocks/>
            </p:cNvSpPr>
            <p:nvPr/>
          </p:nvSpPr>
          <p:spPr>
            <a:xfrm>
              <a:off x="6638889" y="1484691"/>
              <a:ext cx="2252177" cy="3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The foundation for a team. Nothing happens if this isn’t in place.</a:t>
              </a:r>
            </a:p>
          </p:txBody>
        </p:sp>
      </p:grpSp>
      <p:grpSp>
        <p:nvGrpSpPr>
          <p:cNvPr id="94" name="Group 93"/>
          <p:cNvGrpSpPr/>
          <p:nvPr/>
        </p:nvGrpSpPr>
        <p:grpSpPr>
          <a:xfrm>
            <a:off x="4648198" y="1944381"/>
            <a:ext cx="4343400" cy="393646"/>
            <a:chOff x="5181600" y="1428750"/>
            <a:chExt cx="3648998" cy="393646"/>
          </a:xfrm>
        </p:grpSpPr>
        <p:sp>
          <p:nvSpPr>
            <p:cNvPr id="95" name="Content Placeholder 2"/>
            <p:cNvSpPr txBox="1">
              <a:spLocks/>
            </p:cNvSpPr>
            <p:nvPr/>
          </p:nvSpPr>
          <p:spPr>
            <a:xfrm>
              <a:off x="5181600" y="1428750"/>
              <a:ext cx="1029208"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accent2"/>
                  </a:solidFill>
                </a:rPr>
                <a:t>Conflict</a:t>
              </a:r>
            </a:p>
          </p:txBody>
        </p:sp>
        <p:sp>
          <p:nvSpPr>
            <p:cNvPr id="96" name="Content Placeholder 2"/>
            <p:cNvSpPr txBox="1">
              <a:spLocks/>
            </p:cNvSpPr>
            <p:nvPr/>
          </p:nvSpPr>
          <p:spPr>
            <a:xfrm>
              <a:off x="6654003" y="1484691"/>
              <a:ext cx="2176595" cy="3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Healthy conflict is how ideas are refined.</a:t>
              </a:r>
            </a:p>
          </p:txBody>
        </p:sp>
      </p:grpSp>
      <p:grpSp>
        <p:nvGrpSpPr>
          <p:cNvPr id="103" name="Group 102"/>
          <p:cNvGrpSpPr/>
          <p:nvPr/>
        </p:nvGrpSpPr>
        <p:grpSpPr>
          <a:xfrm>
            <a:off x="4648199" y="2460012"/>
            <a:ext cx="3733800" cy="393646"/>
            <a:chOff x="5181600" y="1428750"/>
            <a:chExt cx="3176587" cy="393646"/>
          </a:xfrm>
        </p:grpSpPr>
        <p:sp>
          <p:nvSpPr>
            <p:cNvPr id="104" name="Content Placeholder 2"/>
            <p:cNvSpPr txBox="1">
              <a:spLocks/>
            </p:cNvSpPr>
            <p:nvPr/>
          </p:nvSpPr>
          <p:spPr>
            <a:xfrm>
              <a:off x="5181600" y="1428750"/>
              <a:ext cx="1620707"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accent3"/>
                  </a:solidFill>
                </a:rPr>
                <a:t>Commitment</a:t>
              </a:r>
            </a:p>
          </p:txBody>
        </p:sp>
        <p:sp>
          <p:nvSpPr>
            <p:cNvPr id="105" name="Content Placeholder 2"/>
            <p:cNvSpPr txBox="1">
              <a:spLocks/>
            </p:cNvSpPr>
            <p:nvPr/>
          </p:nvSpPr>
          <p:spPr>
            <a:xfrm>
              <a:off x="6672651" y="1484691"/>
              <a:ext cx="1685536" cy="3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Teams need mutual purpose.</a:t>
              </a:r>
            </a:p>
          </p:txBody>
        </p:sp>
      </p:grpSp>
      <p:grpSp>
        <p:nvGrpSpPr>
          <p:cNvPr id="106" name="Group 105"/>
          <p:cNvGrpSpPr/>
          <p:nvPr/>
        </p:nvGrpSpPr>
        <p:grpSpPr>
          <a:xfrm>
            <a:off x="4648199" y="2975643"/>
            <a:ext cx="3733799" cy="393646"/>
            <a:chOff x="5181600" y="1428750"/>
            <a:chExt cx="3040830" cy="393646"/>
          </a:xfrm>
        </p:grpSpPr>
        <p:sp>
          <p:nvSpPr>
            <p:cNvPr id="107" name="Content Placeholder 2"/>
            <p:cNvSpPr txBox="1">
              <a:spLocks/>
            </p:cNvSpPr>
            <p:nvPr/>
          </p:nvSpPr>
          <p:spPr>
            <a:xfrm>
              <a:off x="5181600" y="1428750"/>
              <a:ext cx="175036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accent4"/>
                  </a:solidFill>
                </a:rPr>
                <a:t>Accountability</a:t>
              </a:r>
            </a:p>
          </p:txBody>
        </p:sp>
        <p:sp>
          <p:nvSpPr>
            <p:cNvPr id="108" name="Content Placeholder 2"/>
            <p:cNvSpPr txBox="1">
              <a:spLocks/>
            </p:cNvSpPr>
            <p:nvPr/>
          </p:nvSpPr>
          <p:spPr>
            <a:xfrm>
              <a:off x="6802305" y="1484691"/>
              <a:ext cx="1420125" cy="3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What we can “count”</a:t>
              </a:r>
              <a:r>
                <a:rPr lang="en-US" sz="800" dirty="0"/>
                <a:t>.</a:t>
              </a:r>
            </a:p>
          </p:txBody>
        </p:sp>
      </p:grpSp>
      <p:grpSp>
        <p:nvGrpSpPr>
          <p:cNvPr id="109" name="Group 108"/>
          <p:cNvGrpSpPr/>
          <p:nvPr/>
        </p:nvGrpSpPr>
        <p:grpSpPr>
          <a:xfrm>
            <a:off x="4724400" y="3491274"/>
            <a:ext cx="3962400" cy="393646"/>
            <a:chOff x="5181600" y="1428750"/>
            <a:chExt cx="3040830" cy="393646"/>
          </a:xfrm>
        </p:grpSpPr>
        <p:sp>
          <p:nvSpPr>
            <p:cNvPr id="110" name="Content Placeholder 2"/>
            <p:cNvSpPr txBox="1">
              <a:spLocks/>
            </p:cNvSpPr>
            <p:nvPr/>
          </p:nvSpPr>
          <p:spPr>
            <a:xfrm>
              <a:off x="5181600" y="1428750"/>
              <a:ext cx="1026858"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accent5"/>
                  </a:solidFill>
                </a:rPr>
                <a:t>Results</a:t>
              </a:r>
            </a:p>
          </p:txBody>
        </p:sp>
        <p:sp>
          <p:nvSpPr>
            <p:cNvPr id="111" name="Content Placeholder 2"/>
            <p:cNvSpPr txBox="1">
              <a:spLocks/>
            </p:cNvSpPr>
            <p:nvPr/>
          </p:nvSpPr>
          <p:spPr>
            <a:xfrm>
              <a:off x="6650324" y="1484691"/>
              <a:ext cx="1572106" cy="3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What we want to see happen</a:t>
              </a:r>
            </a:p>
          </p:txBody>
        </p:sp>
      </p:grpSp>
      <p:graphicFrame>
        <p:nvGraphicFramePr>
          <p:cNvPr id="4" name="Diagram 3"/>
          <p:cNvGraphicFramePr/>
          <p:nvPr>
            <p:extLst>
              <p:ext uri="{D42A27DB-BD31-4B8C-83A1-F6EECF244321}">
                <p14:modId xmlns:p14="http://schemas.microsoft.com/office/powerpoint/2010/main" val="4141413827"/>
              </p:ext>
            </p:extLst>
          </p:nvPr>
        </p:nvGraphicFramePr>
        <p:xfrm>
          <a:off x="284869" y="1428750"/>
          <a:ext cx="5069056" cy="3397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1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barn(outHorizontal)">
                                      <p:cBhvr>
                                        <p:cTn id="18" dur="500"/>
                                        <p:tgtEl>
                                          <p:spTgt spid="86"/>
                                        </p:tgtEl>
                                      </p:cBhvr>
                                    </p:animEffect>
                                  </p:childTnLst>
                                </p:cTn>
                              </p:par>
                            </p:childTnLst>
                          </p:cTn>
                        </p:par>
                        <p:par>
                          <p:cTn id="19" fill="hold">
                            <p:stCondLst>
                              <p:cond delay="2000"/>
                            </p:stCondLst>
                            <p:childTnLst>
                              <p:par>
                                <p:cTn id="20" presetID="16" presetClass="entr" presetSubtype="42"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arn(outHorizontal)">
                                      <p:cBhvr>
                                        <p:cTn id="22" dur="500"/>
                                        <p:tgtEl>
                                          <p:spTgt spid="87"/>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left)">
                                      <p:cBhvr>
                                        <p:cTn id="30" dur="500"/>
                                        <p:tgtEl>
                                          <p:spTgt spid="94"/>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ipe(left)">
                                      <p:cBhvr>
                                        <p:cTn id="34" dur="500"/>
                                        <p:tgtEl>
                                          <p:spTgt spid="103"/>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left)">
                                      <p:cBhvr>
                                        <p:cTn id="38" dur="500"/>
                                        <p:tgtEl>
                                          <p:spTgt spid="106"/>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wipe(left)">
                                      <p:cBhvr>
                                        <p:cTn id="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577814" y="267642"/>
            <a:ext cx="300083" cy="246708"/>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832"/>
            </a:xfrm>
            <a:prstGeom prst="rect">
              <a:avLst/>
            </a:prstGeom>
            <a:noFill/>
          </p:spPr>
          <p:txBody>
            <a:bodyPr wrap="none" rtlCol="0">
              <a:spAutoFit/>
            </a:bodyPr>
            <a:lstStyle/>
            <a:p>
              <a:pPr algn="ctr"/>
              <a:r>
                <a:rPr lang="en-US" sz="900" b="1" dirty="0">
                  <a:solidFill>
                    <a:schemeClr val="bg1"/>
                  </a:solidFill>
                </a:rPr>
                <a:t>09</a:t>
              </a:r>
            </a:p>
          </p:txBody>
        </p:sp>
      </p:grpSp>
      <p:sp>
        <p:nvSpPr>
          <p:cNvPr id="87" name="Content Placeholder 2"/>
          <p:cNvSpPr txBox="1">
            <a:spLocks/>
          </p:cNvSpPr>
          <p:nvPr/>
        </p:nvSpPr>
        <p:spPr>
          <a:xfrm>
            <a:off x="5026914" y="2019300"/>
            <a:ext cx="3431286" cy="97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bg1"/>
                </a:solidFill>
                <a:latin typeface="Gotham Book" panose="02000603040000020004" pitchFamily="2" charset="0"/>
              </a:rPr>
              <a:t>Trinidad Cabanas</a:t>
            </a:r>
          </a:p>
          <a:p>
            <a:pPr marL="0" indent="0">
              <a:lnSpc>
                <a:spcPct val="150000"/>
              </a:lnSpc>
              <a:buNone/>
            </a:pPr>
            <a:r>
              <a:rPr lang="en-US" sz="800" dirty="0">
                <a:solidFill>
                  <a:schemeClr val="bg1"/>
                </a:solidFill>
                <a:latin typeface="Gotham Book" panose="02000603040000020004" pitchFamily="2" charset="0"/>
              </a:rPr>
              <a:t>Lorem ipsum dolor sit amet, consectetur adipiscing elit. Fusce suscipit neque non libero aliquam, ut facilisis lacus pretium. Sed imperdiet tincidunt velit laoreet facilisis. Praesent tempus ipsum suscipit, dictum nulla.</a:t>
            </a:r>
          </a:p>
        </p:txBody>
      </p:sp>
      <p:sp>
        <p:nvSpPr>
          <p:cNvPr id="41" name="Title 1"/>
          <p:cNvSpPr>
            <a:spLocks noGrp="1"/>
          </p:cNvSpPr>
          <p:nvPr>
            <p:ph type="title"/>
          </p:nvPr>
        </p:nvSpPr>
        <p:spPr>
          <a:xfrm>
            <a:off x="457200" y="438150"/>
            <a:ext cx="8229600" cy="523220"/>
          </a:xfrm>
        </p:spPr>
        <p:txBody>
          <a:bodyPr>
            <a:spAutoFit/>
          </a:bodyPr>
          <a:lstStyle/>
          <a:p>
            <a:r>
              <a:rPr lang="en-US" dirty="0">
                <a:solidFill>
                  <a:schemeClr val="tx2"/>
                </a:solidFill>
              </a:rPr>
              <a:t>Holistic Leadership</a:t>
            </a:r>
          </a:p>
        </p:txBody>
      </p:sp>
      <p:sp>
        <p:nvSpPr>
          <p:cNvPr id="42" name="Content Placeholder 2"/>
          <p:cNvSpPr>
            <a:spLocks noGrp="1"/>
          </p:cNvSpPr>
          <p:nvPr>
            <p:ph idx="1"/>
          </p:nvPr>
        </p:nvSpPr>
        <p:spPr>
          <a:xfrm>
            <a:off x="457200" y="980977"/>
            <a:ext cx="8229600" cy="230832"/>
          </a:xfrm>
        </p:spPr>
        <p:txBody>
          <a:bodyPr>
            <a:spAutoFit/>
          </a:bodyPr>
          <a:lstStyle/>
          <a:p>
            <a:pPr marL="0" indent="0" algn="ctr">
              <a:buNone/>
            </a:pPr>
            <a:r>
              <a:rPr lang="en-US" sz="900" dirty="0"/>
              <a:t>Building a Team with the Whole Person in Mind</a:t>
            </a:r>
          </a:p>
        </p:txBody>
      </p:sp>
      <p:sp>
        <p:nvSpPr>
          <p:cNvPr id="43" name="Rectangle 42"/>
          <p:cNvSpPr/>
          <p:nvPr/>
        </p:nvSpPr>
        <p:spPr>
          <a:xfrm>
            <a:off x="4343400" y="927481"/>
            <a:ext cx="457200" cy="23461"/>
          </a:xfrm>
          <a:prstGeom prst="rect">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262531241"/>
              </p:ext>
            </p:extLst>
          </p:nvPr>
        </p:nvGraphicFramePr>
        <p:xfrm>
          <a:off x="1524000" y="1244497"/>
          <a:ext cx="6324600" cy="3686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4495800" y="2876550"/>
            <a:ext cx="421386" cy="41853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51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fade">
                                      <p:cBhvr>
                                        <p:cTn id="14" dur="500"/>
                                        <p:tgtEl>
                                          <p:spTgt spid="4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1" grpId="0"/>
      <p:bldP spid="42" grpId="0" build="p"/>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57200" y="1352550"/>
            <a:ext cx="5334000" cy="3129506"/>
          </a:xfrm>
          <a:prstGeom prst="rect">
            <a:avLst/>
          </a:prstGeom>
          <a:noFill/>
        </p:spPr>
        <p:txBody>
          <a:bodyPr wrap="square" rIns="144000" bIns="36000" numCol="1" spcCol="360000" rtlCol="0">
            <a:spAutoFit/>
          </a:bodyPr>
          <a:lstStyle/>
          <a:p>
            <a:pPr marL="228600" indent="-228600" algn="just">
              <a:lnSpc>
                <a:spcPct val="150000"/>
              </a:lnSpc>
              <a:buAutoNum type="arabicPeriod"/>
            </a:pPr>
            <a:r>
              <a:rPr lang="en-US" sz="1400" dirty="0">
                <a:solidFill>
                  <a:srgbClr val="3D352B"/>
                </a:solidFill>
                <a:latin typeface="Gotham Book" panose="02000603040000020004" pitchFamily="2" charset="0"/>
              </a:rPr>
              <a:t>We work for the inclusiveness of the community.</a:t>
            </a:r>
          </a:p>
          <a:p>
            <a:pPr marL="228600" indent="-228600" algn="just">
              <a:lnSpc>
                <a:spcPct val="150000"/>
              </a:lnSpc>
              <a:buAutoNum type="arabicPeriod"/>
            </a:pPr>
            <a:r>
              <a:rPr lang="en-US" sz="1400" dirty="0">
                <a:solidFill>
                  <a:srgbClr val="3D352B"/>
                </a:solidFill>
                <a:latin typeface="Gotham Book" panose="02000603040000020004" pitchFamily="2" charset="0"/>
              </a:rPr>
              <a:t>We work on self, not changing others.</a:t>
            </a:r>
          </a:p>
          <a:p>
            <a:pPr marL="228600" indent="-228600" algn="just">
              <a:lnSpc>
                <a:spcPct val="150000"/>
              </a:lnSpc>
              <a:buAutoNum type="arabicPeriod"/>
            </a:pPr>
            <a:r>
              <a:rPr lang="en-US" sz="1400" dirty="0">
                <a:solidFill>
                  <a:srgbClr val="3D352B"/>
                </a:solidFill>
                <a:latin typeface="Gotham Book" panose="02000603040000020004" pitchFamily="2" charset="0"/>
              </a:rPr>
              <a:t>Don’t pass your pain onto others.</a:t>
            </a:r>
          </a:p>
          <a:p>
            <a:pPr marL="228600" indent="-228600" algn="just">
              <a:lnSpc>
                <a:spcPct val="150000"/>
              </a:lnSpc>
              <a:buAutoNum type="arabicPeriod"/>
            </a:pPr>
            <a:r>
              <a:rPr lang="en-US" sz="1400" dirty="0">
                <a:solidFill>
                  <a:srgbClr val="3D352B"/>
                </a:solidFill>
                <a:latin typeface="Gotham Book" panose="02000603040000020004" pitchFamily="2" charset="0"/>
              </a:rPr>
              <a:t>Transform your pain into positive action.</a:t>
            </a:r>
          </a:p>
          <a:p>
            <a:pPr marL="228600" indent="-228600" algn="just">
              <a:lnSpc>
                <a:spcPct val="150000"/>
              </a:lnSpc>
              <a:buAutoNum type="arabicPeriod"/>
            </a:pPr>
            <a:r>
              <a:rPr lang="en-US" sz="1400" dirty="0">
                <a:solidFill>
                  <a:srgbClr val="3D352B"/>
                </a:solidFill>
                <a:latin typeface="Gotham Book" panose="02000603040000020004" pitchFamily="2" charset="0"/>
              </a:rPr>
              <a:t>Stand “in the fire” with others.</a:t>
            </a:r>
          </a:p>
          <a:p>
            <a:pPr marL="228600" indent="-228600" algn="just">
              <a:lnSpc>
                <a:spcPct val="150000"/>
              </a:lnSpc>
              <a:buAutoNum type="arabicPeriod"/>
            </a:pPr>
            <a:r>
              <a:rPr lang="en-US" sz="1400" dirty="0">
                <a:solidFill>
                  <a:srgbClr val="3D352B"/>
                </a:solidFill>
                <a:latin typeface="Gotham Book" panose="02000603040000020004" pitchFamily="2" charset="0"/>
              </a:rPr>
              <a:t>Contribute to the wholeness of the community.</a:t>
            </a:r>
          </a:p>
          <a:p>
            <a:pPr marL="228600" indent="-228600" algn="just">
              <a:lnSpc>
                <a:spcPct val="150000"/>
              </a:lnSpc>
              <a:buAutoNum type="arabicPeriod"/>
            </a:pPr>
            <a:r>
              <a:rPr lang="en-US" sz="1400" dirty="0">
                <a:solidFill>
                  <a:srgbClr val="3D352B"/>
                </a:solidFill>
                <a:latin typeface="Gotham Book" panose="02000603040000020004" pitchFamily="2" charset="0"/>
              </a:rPr>
              <a:t>Treat others as sacred.</a:t>
            </a:r>
          </a:p>
          <a:p>
            <a:pPr marL="228600" indent="-228600" algn="just">
              <a:lnSpc>
                <a:spcPct val="150000"/>
              </a:lnSpc>
              <a:buAutoNum type="arabicPeriod"/>
            </a:pPr>
            <a:r>
              <a:rPr lang="en-US" sz="1400" dirty="0">
                <a:solidFill>
                  <a:srgbClr val="3D352B"/>
                </a:solidFill>
                <a:latin typeface="Gotham Book" panose="02000603040000020004" pitchFamily="2" charset="0"/>
              </a:rPr>
              <a:t>Build trust and relationship before arriving at issues and solutions.</a:t>
            </a:r>
            <a:endParaRPr lang="en-US" sz="1400" dirty="0"/>
          </a:p>
          <a:p>
            <a:pPr algn="just"/>
            <a:endParaRPr lang="en-US" sz="900" b="1" dirty="0">
              <a:latin typeface="Signika Negative" pitchFamily="2" charset="0"/>
            </a:endParaRPr>
          </a:p>
        </p:txBody>
      </p:sp>
      <p:grpSp>
        <p:nvGrpSpPr>
          <p:cNvPr id="8" name="Group 7"/>
          <p:cNvGrpSpPr/>
          <p:nvPr/>
        </p:nvGrpSpPr>
        <p:grpSpPr>
          <a:xfrm>
            <a:off x="8577814" y="267642"/>
            <a:ext cx="300083" cy="246708"/>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rgbClr val="D8C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 name="TextBox 9"/>
            <p:cNvSpPr txBox="1"/>
            <p:nvPr/>
          </p:nvSpPr>
          <p:spPr>
            <a:xfrm>
              <a:off x="8577814" y="267642"/>
              <a:ext cx="300083" cy="230832"/>
            </a:xfrm>
            <a:prstGeom prst="rect">
              <a:avLst/>
            </a:prstGeom>
            <a:noFill/>
          </p:spPr>
          <p:txBody>
            <a:bodyPr wrap="none" rtlCol="0">
              <a:spAutoFit/>
            </a:bodyPr>
            <a:lstStyle/>
            <a:p>
              <a:pPr algn="ctr"/>
              <a:r>
                <a:rPr lang="en-US" sz="900" b="1" dirty="0">
                  <a:solidFill>
                    <a:schemeClr val="bg1"/>
                  </a:solidFill>
                </a:rPr>
                <a:t>04</a:t>
              </a:r>
            </a:p>
          </p:txBody>
        </p:sp>
      </p:grpSp>
      <p:sp>
        <p:nvSpPr>
          <p:cNvPr id="20" name="Title 1"/>
          <p:cNvSpPr>
            <a:spLocks noGrp="1"/>
          </p:cNvSpPr>
          <p:nvPr>
            <p:ph type="title"/>
          </p:nvPr>
        </p:nvSpPr>
        <p:spPr>
          <a:xfrm>
            <a:off x="457200" y="438150"/>
            <a:ext cx="8229600" cy="523220"/>
          </a:xfrm>
        </p:spPr>
        <p:txBody>
          <a:bodyPr>
            <a:spAutoFit/>
          </a:bodyPr>
          <a:lstStyle/>
          <a:p>
            <a:r>
              <a:rPr lang="en-US" dirty="0">
                <a:solidFill>
                  <a:srgbClr val="3D352B"/>
                </a:solidFill>
              </a:rPr>
              <a:t>Peacekeeping Principles</a:t>
            </a:r>
          </a:p>
        </p:txBody>
      </p:sp>
      <p:sp>
        <p:nvSpPr>
          <p:cNvPr id="22" name="Rectangle 21"/>
          <p:cNvSpPr/>
          <p:nvPr/>
        </p:nvSpPr>
        <p:spPr>
          <a:xfrm>
            <a:off x="4343400" y="927481"/>
            <a:ext cx="457200" cy="23461"/>
          </a:xfrm>
          <a:prstGeom prst="rect">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Diagram 13"/>
          <p:cNvGraphicFramePr/>
          <p:nvPr>
            <p:extLst>
              <p:ext uri="{D42A27DB-BD31-4B8C-83A1-F6EECF244321}">
                <p14:modId xmlns:p14="http://schemas.microsoft.com/office/powerpoint/2010/main" val="2655806984"/>
              </p:ext>
            </p:extLst>
          </p:nvPr>
        </p:nvGraphicFramePr>
        <p:xfrm>
          <a:off x="4419600" y="1523058"/>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79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James Flaherty</a:t>
            </a:r>
          </a:p>
        </p:txBody>
      </p:sp>
      <p:sp>
        <p:nvSpPr>
          <p:cNvPr id="3" name="Content Placeholder 2"/>
          <p:cNvSpPr>
            <a:spLocks noGrp="1"/>
          </p:cNvSpPr>
          <p:nvPr>
            <p:ph idx="1"/>
          </p:nvPr>
        </p:nvSpPr>
        <p:spPr/>
        <p:txBody>
          <a:bodyPr/>
          <a:lstStyle/>
          <a:p>
            <a:pPr marL="0" indent="0">
              <a:buNone/>
            </a:pPr>
            <a:r>
              <a:rPr lang="en-US" dirty="0"/>
              <a:t>Coaching is…</a:t>
            </a:r>
          </a:p>
          <a:p>
            <a:pPr marL="0" indent="0">
              <a:buNone/>
            </a:pPr>
            <a:endParaRPr lang="en-US" dirty="0"/>
          </a:p>
          <a:p>
            <a:pPr marL="0" indent="0" algn="ctr">
              <a:buNone/>
            </a:pPr>
            <a:r>
              <a:rPr lang="en-US" dirty="0"/>
              <a:t>“A professional relationship grounded in mutual trust and respect and directed towards a set of clear outcomes, guided by presence and informed by broad models of what it means to be a human being.”</a:t>
            </a:r>
          </a:p>
        </p:txBody>
      </p:sp>
    </p:spTree>
    <p:extLst>
      <p:ext uri="{BB962C8B-B14F-4D97-AF65-F5344CB8AC3E}">
        <p14:creationId xmlns:p14="http://schemas.microsoft.com/office/powerpoint/2010/main" val="340312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pc="-150" dirty="0">
                <a:solidFill>
                  <a:schemeClr val="tx2"/>
                </a:solidFill>
                <a:latin typeface="Gotham Book" panose="02000603040000020004" pitchFamily="2" charset="0"/>
              </a:rPr>
              <a:t>3 Ground Rules for A New Model</a:t>
            </a:r>
          </a:p>
        </p:txBody>
      </p:sp>
      <p:sp>
        <p:nvSpPr>
          <p:cNvPr id="5" name="Title 3"/>
          <p:cNvSpPr txBox="1">
            <a:spLocks/>
          </p:cNvSpPr>
          <p:nvPr/>
        </p:nvSpPr>
        <p:spPr>
          <a:xfrm>
            <a:off x="2165968" y="1151673"/>
            <a:ext cx="4479895" cy="1814116"/>
          </a:xfrm>
          <a:prstGeom prst="rect">
            <a:avLst/>
          </a:prstGeom>
        </p:spPr>
        <p:txBody>
          <a:bodyPr vert="horz" lIns="68580" tIns="34290" rIns="68580" bIns="3429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2400" dirty="0">
                <a:solidFill>
                  <a:srgbClr val="C00000"/>
                </a:solidFill>
                <a:latin typeface="Gotham Light" panose="02000603030000020004" pitchFamily="2" charset="0"/>
              </a:rPr>
              <a:t>Aka: How this differs from other  supervision approaches</a:t>
            </a:r>
          </a:p>
        </p:txBody>
      </p:sp>
    </p:spTree>
    <p:extLst>
      <p:ext uri="{BB962C8B-B14F-4D97-AF65-F5344CB8AC3E}">
        <p14:creationId xmlns:p14="http://schemas.microsoft.com/office/powerpoint/2010/main" val="363839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3813" y="473275"/>
            <a:ext cx="1885950" cy="946404"/>
          </a:xfrm>
        </p:spPr>
        <p:txBody>
          <a:bodyPr anchor="t">
            <a:normAutofit fontScale="90000"/>
          </a:bodyPr>
          <a:lstStyle/>
          <a:p>
            <a:r>
              <a:rPr lang="en-US" sz="4950" dirty="0"/>
              <a:t>#1</a:t>
            </a:r>
            <a:br>
              <a:rPr lang="en-US" sz="4950" dirty="0"/>
            </a:br>
            <a:r>
              <a:rPr lang="en-US" sz="1500" dirty="0"/>
              <a:t>They are the expert</a:t>
            </a:r>
          </a:p>
        </p:txBody>
      </p:sp>
      <p:pic>
        <p:nvPicPr>
          <p:cNvPr id="8" name="Content Placeholder 7" descr="scott.jpg"/>
          <p:cNvPicPr>
            <a:picLocks noGrp="1" noChangeAspect="1"/>
          </p:cNvPicPr>
          <p:nvPr>
            <p:ph idx="1"/>
          </p:nvPr>
        </p:nvPicPr>
        <p:blipFill>
          <a:blip r:embed="rId3">
            <a:extLst>
              <a:ext uri="{28A0092B-C50C-407E-A947-70E740481C1C}">
                <a14:useLocalDpi xmlns:a14="http://schemas.microsoft.com/office/drawing/2010/main" val="0"/>
              </a:ext>
            </a:extLst>
          </a:blip>
          <a:srcRect l="14656" r="14656"/>
          <a:stretch>
            <a:fillRect/>
          </a:stretch>
        </p:blipFill>
        <p:spPr>
          <a:xfrm>
            <a:off x="3291052" y="473275"/>
            <a:ext cx="4642945" cy="4183380"/>
          </a:xfrm>
        </p:spPr>
      </p:pic>
      <p:sp>
        <p:nvSpPr>
          <p:cNvPr id="6" name="Text Placeholder 5"/>
          <p:cNvSpPr>
            <a:spLocks noGrp="1"/>
          </p:cNvSpPr>
          <p:nvPr>
            <p:ph type="body" sz="half" idx="2"/>
          </p:nvPr>
        </p:nvSpPr>
        <p:spPr>
          <a:xfrm>
            <a:off x="1096688" y="1594729"/>
            <a:ext cx="1743075" cy="3182711"/>
          </a:xfrm>
        </p:spPr>
        <p:txBody>
          <a:bodyPr>
            <a:normAutofit fontScale="92500" lnSpcReduction="10000"/>
          </a:bodyPr>
          <a:lstStyle/>
          <a:p>
            <a:r>
              <a:rPr lang="en-US" dirty="0"/>
              <a:t>A professional </a:t>
            </a:r>
            <a:r>
              <a:rPr lang="en-US" sz="2100" dirty="0">
                <a:solidFill>
                  <a:schemeClr val="tx1">
                    <a:lumMod val="50000"/>
                    <a:lumOff val="50000"/>
                  </a:schemeClr>
                </a:solidFill>
                <a:latin typeface="Arial Rounded MT Bold"/>
              </a:rPr>
              <a:t>relationship grounded in mutual trust and respect </a:t>
            </a:r>
            <a:r>
              <a:rPr lang="en-US" dirty="0"/>
              <a:t>and directed towards a set of clear outcomes, guided by presence and informed by broad models of what it means to be a human being.</a:t>
            </a:r>
          </a:p>
        </p:txBody>
      </p:sp>
    </p:spTree>
    <p:extLst>
      <p:ext uri="{BB962C8B-B14F-4D97-AF65-F5344CB8AC3E}">
        <p14:creationId xmlns:p14="http://schemas.microsoft.com/office/powerpoint/2010/main" val="181588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9221" y="458771"/>
            <a:ext cx="2104415" cy="946404"/>
          </a:xfrm>
        </p:spPr>
        <p:txBody>
          <a:bodyPr anchor="t">
            <a:normAutofit fontScale="90000"/>
          </a:bodyPr>
          <a:lstStyle/>
          <a:p>
            <a:r>
              <a:rPr lang="en-US" sz="4950" dirty="0"/>
              <a:t>#2</a:t>
            </a:r>
            <a:br>
              <a:rPr lang="en-US" sz="4950" dirty="0"/>
            </a:br>
            <a:r>
              <a:rPr lang="en-US" sz="1500" dirty="0"/>
              <a:t>The only goal is self-correction</a:t>
            </a:r>
          </a:p>
        </p:txBody>
      </p:sp>
      <p:pic>
        <p:nvPicPr>
          <p:cNvPr id="3" name="Content Placeholder 2" descr="ofertadeempleo.jpg"/>
          <p:cNvPicPr>
            <a:picLocks noGrp="1" noChangeAspect="1"/>
          </p:cNvPicPr>
          <p:nvPr>
            <p:ph idx="1"/>
          </p:nvPr>
        </p:nvPicPr>
        <p:blipFill>
          <a:blip r:embed="rId3">
            <a:extLst>
              <a:ext uri="{28A0092B-C50C-407E-A947-70E740481C1C}">
                <a14:useLocalDpi xmlns:a14="http://schemas.microsoft.com/office/drawing/2010/main" val="0"/>
              </a:ext>
            </a:extLst>
          </a:blip>
          <a:srcRect t="17422" b="17422"/>
          <a:stretch>
            <a:fillRect/>
          </a:stretch>
        </p:blipFill>
        <p:spPr>
          <a:xfrm>
            <a:off x="3397469" y="458771"/>
            <a:ext cx="4761186" cy="4183380"/>
          </a:xfrm>
        </p:spPr>
      </p:pic>
      <p:sp>
        <p:nvSpPr>
          <p:cNvPr id="6" name="Text Placeholder 5"/>
          <p:cNvSpPr>
            <a:spLocks noGrp="1"/>
          </p:cNvSpPr>
          <p:nvPr>
            <p:ph type="body" sz="half" idx="2"/>
          </p:nvPr>
        </p:nvSpPr>
        <p:spPr>
          <a:xfrm>
            <a:off x="1049721" y="1594729"/>
            <a:ext cx="1695450" cy="3182711"/>
          </a:xfrm>
        </p:spPr>
        <p:txBody>
          <a:bodyPr>
            <a:normAutofit fontScale="92500" lnSpcReduction="20000"/>
          </a:bodyPr>
          <a:lstStyle/>
          <a:p>
            <a:r>
              <a:rPr lang="en-US" dirty="0"/>
              <a:t>A professional relationship grounded in mutual trust and respect and </a:t>
            </a:r>
            <a:r>
              <a:rPr lang="en-US" sz="2100" dirty="0">
                <a:solidFill>
                  <a:schemeClr val="tx1">
                    <a:lumMod val="50000"/>
                    <a:lumOff val="50000"/>
                  </a:schemeClr>
                </a:solidFill>
                <a:latin typeface="Arial Rounded MT Bold"/>
                <a:cs typeface="Arial Rounded MT Bold"/>
              </a:rPr>
              <a:t>directed towards a set of clear outcomes, guided by presence </a:t>
            </a:r>
            <a:r>
              <a:rPr lang="en-US" dirty="0"/>
              <a:t>and informed by broad models of what it means to be a human being.</a:t>
            </a:r>
          </a:p>
        </p:txBody>
      </p:sp>
    </p:spTree>
    <p:extLst>
      <p:ext uri="{BB962C8B-B14F-4D97-AF65-F5344CB8AC3E}">
        <p14:creationId xmlns:p14="http://schemas.microsoft.com/office/powerpoint/2010/main" val="231062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5572" y="473275"/>
            <a:ext cx="1932121" cy="946404"/>
          </a:xfrm>
        </p:spPr>
        <p:txBody>
          <a:bodyPr anchor="t">
            <a:normAutofit fontScale="90000"/>
          </a:bodyPr>
          <a:lstStyle/>
          <a:p>
            <a:r>
              <a:rPr lang="en-US" sz="4950" dirty="0"/>
              <a:t>#3</a:t>
            </a:r>
            <a:br>
              <a:rPr lang="en-US" sz="4950" dirty="0"/>
            </a:br>
            <a:r>
              <a:rPr lang="en-US" sz="1500" dirty="0"/>
              <a:t>They already possess everything they need</a:t>
            </a:r>
          </a:p>
        </p:txBody>
      </p:sp>
      <p:pic>
        <p:nvPicPr>
          <p:cNvPr id="3" name="Content Placeholder 2" descr="EmployeePhotos027.JPG"/>
          <p:cNvPicPr>
            <a:picLocks noGrp="1" noChangeAspect="1"/>
          </p:cNvPicPr>
          <p:nvPr>
            <p:ph idx="1"/>
          </p:nvPr>
        </p:nvPicPr>
        <p:blipFill>
          <a:blip r:embed="rId3" cstate="email">
            <a:extLst>
              <a:ext uri="{28A0092B-C50C-407E-A947-70E740481C1C}">
                <a14:useLocalDpi xmlns:a14="http://schemas.microsoft.com/office/drawing/2010/main" val="0"/>
              </a:ext>
            </a:extLst>
          </a:blip>
          <a:srcRect t="7539" b="7539"/>
          <a:stretch>
            <a:fillRect/>
          </a:stretch>
        </p:blipFill>
        <p:spPr>
          <a:xfrm>
            <a:off x="3645776" y="473275"/>
            <a:ext cx="4382814" cy="4183380"/>
          </a:xfrm>
        </p:spPr>
      </p:pic>
      <p:sp>
        <p:nvSpPr>
          <p:cNvPr id="6" name="Text Placeholder 5"/>
          <p:cNvSpPr>
            <a:spLocks noGrp="1"/>
          </p:cNvSpPr>
          <p:nvPr>
            <p:ph type="body" sz="half" idx="2"/>
          </p:nvPr>
        </p:nvSpPr>
        <p:spPr>
          <a:xfrm>
            <a:off x="1035597" y="2066563"/>
            <a:ext cx="1685925" cy="2710877"/>
          </a:xfrm>
        </p:spPr>
        <p:txBody>
          <a:bodyPr>
            <a:normAutofit fontScale="85000" lnSpcReduction="10000"/>
          </a:bodyPr>
          <a:lstStyle/>
          <a:p>
            <a:r>
              <a:rPr lang="en-US" dirty="0"/>
              <a:t>A professional relationship grounded in mutual trust and respect and directed towards a set of clear outcomes, guided by presence and </a:t>
            </a:r>
            <a:r>
              <a:rPr lang="en-US" sz="1800" dirty="0">
                <a:solidFill>
                  <a:schemeClr val="tx1">
                    <a:lumMod val="50000"/>
                    <a:lumOff val="50000"/>
                  </a:schemeClr>
                </a:solidFill>
                <a:latin typeface="Arial Rounded MT Bold"/>
                <a:cs typeface="Arial Rounded MT Bold"/>
              </a:rPr>
              <a:t>informed by broad models of what it means to be a human being.</a:t>
            </a:r>
          </a:p>
        </p:txBody>
      </p:sp>
    </p:spTree>
    <p:extLst>
      <p:ext uri="{BB962C8B-B14F-4D97-AF65-F5344CB8AC3E}">
        <p14:creationId xmlns:p14="http://schemas.microsoft.com/office/powerpoint/2010/main" val="150823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199" y="1217605"/>
            <a:ext cx="1788991" cy="523220"/>
          </a:xfrm>
        </p:spPr>
        <p:txBody>
          <a:bodyPr wrap="square">
            <a:spAutoFit/>
          </a:bodyPr>
          <a:lstStyle/>
          <a:p>
            <a:pPr algn="r"/>
            <a:r>
              <a:rPr lang="en-US" dirty="0">
                <a:solidFill>
                  <a:srgbClr val="3D352B"/>
                </a:solidFill>
              </a:rPr>
              <a:t>Agenda</a:t>
            </a:r>
          </a:p>
        </p:txBody>
      </p:sp>
      <p:sp>
        <p:nvSpPr>
          <p:cNvPr id="8" name="Content Placeholder 7"/>
          <p:cNvSpPr>
            <a:spLocks noGrp="1"/>
          </p:cNvSpPr>
          <p:nvPr>
            <p:ph idx="1"/>
          </p:nvPr>
        </p:nvSpPr>
        <p:spPr>
          <a:xfrm>
            <a:off x="1600200" y="1639718"/>
            <a:ext cx="2169991" cy="770868"/>
          </a:xfrm>
        </p:spPr>
        <p:txBody>
          <a:bodyPr>
            <a:normAutofit fontScale="62500" lnSpcReduction="20000"/>
          </a:bodyPr>
          <a:lstStyle/>
          <a:p>
            <a:pPr marL="0" indent="0" algn="r">
              <a:buNone/>
            </a:pPr>
            <a:r>
              <a:rPr lang="en-US" sz="1100" dirty="0"/>
              <a:t>Getting the Most from a Team</a:t>
            </a:r>
          </a:p>
          <a:p>
            <a:pPr marL="0" indent="0" algn="r">
              <a:buNone/>
            </a:pPr>
            <a:endParaRPr lang="en-US" sz="1100" dirty="0">
              <a:latin typeface="+mn-lt"/>
            </a:endParaRPr>
          </a:p>
          <a:p>
            <a:pPr marL="0" indent="0" algn="r">
              <a:buNone/>
            </a:pPr>
            <a:r>
              <a:rPr lang="en-US" sz="1100" dirty="0">
                <a:latin typeface="+mn-lt"/>
              </a:rPr>
              <a:t>Janetta Cravens</a:t>
            </a:r>
          </a:p>
          <a:p>
            <a:pPr marL="0" indent="0" algn="r">
              <a:buNone/>
            </a:pPr>
            <a:r>
              <a:rPr lang="en-US" sz="1100" dirty="0">
                <a:latin typeface="+mn-lt"/>
              </a:rPr>
              <a:t>Vice President of Programs: Training and Consulting</a:t>
            </a:r>
          </a:p>
          <a:p>
            <a:pPr marL="0" indent="0" algn="r">
              <a:buNone/>
            </a:pPr>
            <a:r>
              <a:rPr lang="en-US" sz="1100" dirty="0">
                <a:latin typeface="+mn-lt"/>
              </a:rPr>
              <a:t>Oklahoma Center for Nonprofits</a:t>
            </a:r>
          </a:p>
          <a:p>
            <a:pPr marL="0" indent="0" algn="r">
              <a:buNone/>
            </a:pPr>
            <a:r>
              <a:rPr lang="en-US" sz="1100" dirty="0">
                <a:latin typeface="+mn-lt"/>
              </a:rPr>
              <a:t>jcravens@okcnp.org</a:t>
            </a:r>
          </a:p>
        </p:txBody>
      </p:sp>
      <p:grpSp>
        <p:nvGrpSpPr>
          <p:cNvPr id="6" name="Group 5"/>
          <p:cNvGrpSpPr/>
          <p:nvPr/>
        </p:nvGrpSpPr>
        <p:grpSpPr>
          <a:xfrm>
            <a:off x="3962400" y="1352550"/>
            <a:ext cx="4495800" cy="2337584"/>
            <a:chOff x="4131394" y="1405429"/>
            <a:chExt cx="2888775" cy="2337584"/>
          </a:xfrm>
        </p:grpSpPr>
        <p:sp>
          <p:nvSpPr>
            <p:cNvPr id="9" name="Oval 8"/>
            <p:cNvSpPr/>
            <p:nvPr/>
          </p:nvSpPr>
          <p:spPr>
            <a:xfrm>
              <a:off x="4131394" y="2058919"/>
              <a:ext cx="43013" cy="43013"/>
            </a:xfrm>
            <a:prstGeom prst="ellipse">
              <a:avLst/>
            </a:prstGeom>
            <a:solidFill>
              <a:srgbClr val="C24827"/>
            </a:solidFill>
            <a:ln w="12700">
              <a:solidFill>
                <a:srgbClr val="C2482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1" name="Straight Connector 10"/>
            <p:cNvCxnSpPr/>
            <p:nvPr/>
          </p:nvCxnSpPr>
          <p:spPr>
            <a:xfrm>
              <a:off x="4152900" y="1405429"/>
              <a:ext cx="0" cy="533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Content Placeholder 7"/>
            <p:cNvSpPr txBox="1">
              <a:spLocks/>
            </p:cNvSpPr>
            <p:nvPr/>
          </p:nvSpPr>
          <p:spPr>
            <a:xfrm>
              <a:off x="4283794" y="1862498"/>
              <a:ext cx="2736375" cy="188051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1400" dirty="0">
                  <a:solidFill>
                    <a:srgbClr val="3D352B"/>
                  </a:solidFill>
                  <a:latin typeface="Gotham Bold" pitchFamily="50" charset="0"/>
                </a:rPr>
                <a:t>Building a Team: Basic Model</a:t>
              </a:r>
            </a:p>
            <a:p>
              <a:pPr marL="0" indent="0">
                <a:lnSpc>
                  <a:spcPct val="150000"/>
                </a:lnSpc>
                <a:buFont typeface="Arial" pitchFamily="34" charset="0"/>
                <a:buNone/>
              </a:pPr>
              <a:r>
                <a:rPr lang="en-US" sz="1400" dirty="0">
                  <a:solidFill>
                    <a:srgbClr val="3D352B"/>
                  </a:solidFill>
                  <a:latin typeface="Gotham Bold" pitchFamily="50" charset="0"/>
                </a:rPr>
                <a:t>Five Dysfunctions of a Team</a:t>
              </a:r>
            </a:p>
            <a:p>
              <a:pPr marL="0" indent="0">
                <a:lnSpc>
                  <a:spcPct val="150000"/>
                </a:lnSpc>
                <a:buFont typeface="Arial" pitchFamily="34" charset="0"/>
                <a:buNone/>
              </a:pPr>
              <a:r>
                <a:rPr lang="en-US" sz="1400" dirty="0">
                  <a:solidFill>
                    <a:srgbClr val="3D352B"/>
                  </a:solidFill>
                  <a:latin typeface="Gotham Bold" pitchFamily="50" charset="0"/>
                </a:rPr>
                <a:t>2 Models for Building Trust</a:t>
              </a:r>
            </a:p>
            <a:p>
              <a:pPr marL="0" indent="0">
                <a:lnSpc>
                  <a:spcPct val="150000"/>
                </a:lnSpc>
                <a:buFont typeface="Arial" pitchFamily="34" charset="0"/>
                <a:buNone/>
              </a:pPr>
              <a:r>
                <a:rPr lang="en-US" sz="1400" dirty="0">
                  <a:solidFill>
                    <a:srgbClr val="3D352B"/>
                  </a:solidFill>
                  <a:latin typeface="Gotham Bold" pitchFamily="50" charset="0"/>
                </a:rPr>
                <a:t>Coach Approach to Leadership</a:t>
              </a:r>
            </a:p>
            <a:p>
              <a:pPr marL="0" indent="0">
                <a:lnSpc>
                  <a:spcPct val="150000"/>
                </a:lnSpc>
                <a:buFont typeface="Arial" pitchFamily="34" charset="0"/>
                <a:buNone/>
              </a:pPr>
              <a:r>
                <a:rPr lang="en-US" sz="1400" dirty="0">
                  <a:solidFill>
                    <a:srgbClr val="3D352B"/>
                  </a:solidFill>
                  <a:latin typeface="Gotham Bold" pitchFamily="50" charset="0"/>
                </a:rPr>
                <a:t>Communication Matters</a:t>
              </a:r>
            </a:p>
          </p:txBody>
        </p:sp>
        <p:cxnSp>
          <p:nvCxnSpPr>
            <p:cNvPr id="19" name="Straight Connector 18"/>
            <p:cNvCxnSpPr/>
            <p:nvPr/>
          </p:nvCxnSpPr>
          <p:spPr>
            <a:xfrm>
              <a:off x="4152900" y="2194725"/>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52900" y="2558381"/>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2900" y="2922037"/>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2900" y="3285693"/>
              <a:ext cx="0" cy="12769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1394" y="2781985"/>
              <a:ext cx="43013" cy="43013"/>
            </a:xfrm>
            <a:prstGeom prst="ellipse">
              <a:avLst/>
            </a:prstGeom>
            <a:solidFill>
              <a:srgbClr val="C24827"/>
            </a:solidFill>
            <a:ln w="12700">
              <a:solidFill>
                <a:srgbClr val="C2482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p:cNvSpPr/>
            <p:nvPr/>
          </p:nvSpPr>
          <p:spPr>
            <a:xfrm>
              <a:off x="4131394" y="2420452"/>
              <a:ext cx="43013" cy="43013"/>
            </a:xfrm>
            <a:prstGeom prst="ellipse">
              <a:avLst/>
            </a:prstGeom>
            <a:solidFill>
              <a:srgbClr val="C24827"/>
            </a:solidFill>
            <a:ln w="12700">
              <a:solidFill>
                <a:srgbClr val="C2482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Oval 25"/>
            <p:cNvSpPr/>
            <p:nvPr/>
          </p:nvSpPr>
          <p:spPr>
            <a:xfrm>
              <a:off x="4131394" y="3143518"/>
              <a:ext cx="43013" cy="43013"/>
            </a:xfrm>
            <a:prstGeom prst="ellipse">
              <a:avLst/>
            </a:prstGeom>
            <a:solidFill>
              <a:srgbClr val="C24827"/>
            </a:solidFill>
            <a:ln w="12700">
              <a:solidFill>
                <a:srgbClr val="C2482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Oval 26"/>
            <p:cNvSpPr/>
            <p:nvPr/>
          </p:nvSpPr>
          <p:spPr>
            <a:xfrm>
              <a:off x="4131394" y="3505051"/>
              <a:ext cx="43013" cy="43013"/>
            </a:xfrm>
            <a:prstGeom prst="ellipse">
              <a:avLst/>
            </a:prstGeom>
            <a:solidFill>
              <a:srgbClr val="C24827"/>
            </a:solidFill>
            <a:ln w="12700">
              <a:solidFill>
                <a:srgbClr val="C2482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Freeform 6"/>
            <p:cNvSpPr>
              <a:spLocks noEditPoints="1"/>
            </p:cNvSpPr>
            <p:nvPr/>
          </p:nvSpPr>
          <p:spPr bwMode="auto">
            <a:xfrm>
              <a:off x="4359302" y="1445351"/>
              <a:ext cx="452840" cy="323359"/>
            </a:xfrm>
            <a:custGeom>
              <a:avLst/>
              <a:gdLst>
                <a:gd name="T0" fmla="*/ 40 w 280"/>
                <a:gd name="T1" fmla="*/ 160 h 200"/>
                <a:gd name="T2" fmla="*/ 20 w 280"/>
                <a:gd name="T3" fmla="*/ 160 h 200"/>
                <a:gd name="T4" fmla="*/ 0 w 280"/>
                <a:gd name="T5" fmla="*/ 180 h 200"/>
                <a:gd name="T6" fmla="*/ 20 w 280"/>
                <a:gd name="T7" fmla="*/ 200 h 200"/>
                <a:gd name="T8" fmla="*/ 40 w 280"/>
                <a:gd name="T9" fmla="*/ 200 h 200"/>
                <a:gd name="T10" fmla="*/ 60 w 280"/>
                <a:gd name="T11" fmla="*/ 180 h 200"/>
                <a:gd name="T12" fmla="*/ 40 w 280"/>
                <a:gd name="T13" fmla="*/ 160 h 200"/>
                <a:gd name="T14" fmla="*/ 40 w 280"/>
                <a:gd name="T15" fmla="*/ 80 h 200"/>
                <a:gd name="T16" fmla="*/ 20 w 280"/>
                <a:gd name="T17" fmla="*/ 80 h 200"/>
                <a:gd name="T18" fmla="*/ 0 w 280"/>
                <a:gd name="T19" fmla="*/ 100 h 200"/>
                <a:gd name="T20" fmla="*/ 20 w 280"/>
                <a:gd name="T21" fmla="*/ 120 h 200"/>
                <a:gd name="T22" fmla="*/ 40 w 280"/>
                <a:gd name="T23" fmla="*/ 120 h 200"/>
                <a:gd name="T24" fmla="*/ 60 w 280"/>
                <a:gd name="T25" fmla="*/ 100 h 200"/>
                <a:gd name="T26" fmla="*/ 40 w 280"/>
                <a:gd name="T27" fmla="*/ 80 h 200"/>
                <a:gd name="T28" fmla="*/ 40 w 280"/>
                <a:gd name="T29" fmla="*/ 0 h 200"/>
                <a:gd name="T30" fmla="*/ 20 w 280"/>
                <a:gd name="T31" fmla="*/ 0 h 200"/>
                <a:gd name="T32" fmla="*/ 0 w 280"/>
                <a:gd name="T33" fmla="*/ 20 h 200"/>
                <a:gd name="T34" fmla="*/ 20 w 280"/>
                <a:gd name="T35" fmla="*/ 40 h 200"/>
                <a:gd name="T36" fmla="*/ 40 w 280"/>
                <a:gd name="T37" fmla="*/ 40 h 200"/>
                <a:gd name="T38" fmla="*/ 60 w 280"/>
                <a:gd name="T39" fmla="*/ 20 h 200"/>
                <a:gd name="T40" fmla="*/ 40 w 280"/>
                <a:gd name="T41" fmla="*/ 0 h 200"/>
                <a:gd name="T42" fmla="*/ 120 w 280"/>
                <a:gd name="T43" fmla="*/ 40 h 200"/>
                <a:gd name="T44" fmla="*/ 260 w 280"/>
                <a:gd name="T45" fmla="*/ 40 h 200"/>
                <a:gd name="T46" fmla="*/ 280 w 280"/>
                <a:gd name="T47" fmla="*/ 20 h 200"/>
                <a:gd name="T48" fmla="*/ 260 w 280"/>
                <a:gd name="T49" fmla="*/ 0 h 200"/>
                <a:gd name="T50" fmla="*/ 120 w 280"/>
                <a:gd name="T51" fmla="*/ 0 h 200"/>
                <a:gd name="T52" fmla="*/ 100 w 280"/>
                <a:gd name="T53" fmla="*/ 20 h 200"/>
                <a:gd name="T54" fmla="*/ 120 w 280"/>
                <a:gd name="T55" fmla="*/ 40 h 200"/>
                <a:gd name="T56" fmla="*/ 260 w 280"/>
                <a:gd name="T57" fmla="*/ 80 h 200"/>
                <a:gd name="T58" fmla="*/ 120 w 280"/>
                <a:gd name="T59" fmla="*/ 80 h 200"/>
                <a:gd name="T60" fmla="*/ 100 w 280"/>
                <a:gd name="T61" fmla="*/ 100 h 200"/>
                <a:gd name="T62" fmla="*/ 120 w 280"/>
                <a:gd name="T63" fmla="*/ 120 h 200"/>
                <a:gd name="T64" fmla="*/ 260 w 280"/>
                <a:gd name="T65" fmla="*/ 120 h 200"/>
                <a:gd name="T66" fmla="*/ 280 w 280"/>
                <a:gd name="T67" fmla="*/ 100 h 200"/>
                <a:gd name="T68" fmla="*/ 260 w 280"/>
                <a:gd name="T69" fmla="*/ 80 h 200"/>
                <a:gd name="T70" fmla="*/ 260 w 280"/>
                <a:gd name="T71" fmla="*/ 160 h 200"/>
                <a:gd name="T72" fmla="*/ 120 w 280"/>
                <a:gd name="T73" fmla="*/ 160 h 200"/>
                <a:gd name="T74" fmla="*/ 100 w 280"/>
                <a:gd name="T75" fmla="*/ 180 h 200"/>
                <a:gd name="T76" fmla="*/ 120 w 280"/>
                <a:gd name="T77" fmla="*/ 200 h 200"/>
                <a:gd name="T78" fmla="*/ 260 w 280"/>
                <a:gd name="T79" fmla="*/ 200 h 200"/>
                <a:gd name="T80" fmla="*/ 280 w 280"/>
                <a:gd name="T81" fmla="*/ 180 h 200"/>
                <a:gd name="T82" fmla="*/ 260 w 280"/>
                <a:gd name="T83"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00">
                  <a:moveTo>
                    <a:pt x="40" y="160"/>
                  </a:moveTo>
                  <a:cubicBezTo>
                    <a:pt x="20" y="160"/>
                    <a:pt x="20" y="160"/>
                    <a:pt x="20" y="160"/>
                  </a:cubicBezTo>
                  <a:cubicBezTo>
                    <a:pt x="9" y="160"/>
                    <a:pt x="0" y="169"/>
                    <a:pt x="0" y="180"/>
                  </a:cubicBezTo>
                  <a:cubicBezTo>
                    <a:pt x="0" y="191"/>
                    <a:pt x="9" y="200"/>
                    <a:pt x="20" y="200"/>
                  </a:cubicBezTo>
                  <a:cubicBezTo>
                    <a:pt x="40" y="200"/>
                    <a:pt x="40" y="200"/>
                    <a:pt x="40" y="200"/>
                  </a:cubicBezTo>
                  <a:cubicBezTo>
                    <a:pt x="51" y="200"/>
                    <a:pt x="60" y="191"/>
                    <a:pt x="60" y="180"/>
                  </a:cubicBezTo>
                  <a:cubicBezTo>
                    <a:pt x="60" y="169"/>
                    <a:pt x="51" y="160"/>
                    <a:pt x="40" y="160"/>
                  </a:cubicBezTo>
                  <a:close/>
                  <a:moveTo>
                    <a:pt x="40" y="80"/>
                  </a:moveTo>
                  <a:cubicBezTo>
                    <a:pt x="20" y="80"/>
                    <a:pt x="20" y="80"/>
                    <a:pt x="20" y="80"/>
                  </a:cubicBezTo>
                  <a:cubicBezTo>
                    <a:pt x="9" y="80"/>
                    <a:pt x="0" y="89"/>
                    <a:pt x="0" y="100"/>
                  </a:cubicBezTo>
                  <a:cubicBezTo>
                    <a:pt x="0" y="111"/>
                    <a:pt x="9" y="120"/>
                    <a:pt x="20" y="120"/>
                  </a:cubicBezTo>
                  <a:cubicBezTo>
                    <a:pt x="40" y="120"/>
                    <a:pt x="40" y="120"/>
                    <a:pt x="40" y="120"/>
                  </a:cubicBezTo>
                  <a:cubicBezTo>
                    <a:pt x="51" y="120"/>
                    <a:pt x="60" y="111"/>
                    <a:pt x="60" y="100"/>
                  </a:cubicBezTo>
                  <a:cubicBezTo>
                    <a:pt x="60" y="89"/>
                    <a:pt x="51" y="80"/>
                    <a:pt x="40" y="80"/>
                  </a:cubicBezTo>
                  <a:close/>
                  <a:moveTo>
                    <a:pt x="40" y="0"/>
                  </a:moveTo>
                  <a:cubicBezTo>
                    <a:pt x="20" y="0"/>
                    <a:pt x="20" y="0"/>
                    <a:pt x="20" y="0"/>
                  </a:cubicBezTo>
                  <a:cubicBezTo>
                    <a:pt x="9" y="0"/>
                    <a:pt x="0" y="9"/>
                    <a:pt x="0" y="20"/>
                  </a:cubicBezTo>
                  <a:cubicBezTo>
                    <a:pt x="0" y="31"/>
                    <a:pt x="9" y="40"/>
                    <a:pt x="20" y="40"/>
                  </a:cubicBezTo>
                  <a:cubicBezTo>
                    <a:pt x="40" y="40"/>
                    <a:pt x="40" y="40"/>
                    <a:pt x="40" y="40"/>
                  </a:cubicBezTo>
                  <a:cubicBezTo>
                    <a:pt x="51" y="40"/>
                    <a:pt x="60" y="31"/>
                    <a:pt x="60" y="20"/>
                  </a:cubicBezTo>
                  <a:cubicBezTo>
                    <a:pt x="60" y="9"/>
                    <a:pt x="51" y="0"/>
                    <a:pt x="40" y="0"/>
                  </a:cubicBezTo>
                  <a:close/>
                  <a:moveTo>
                    <a:pt x="120" y="40"/>
                  </a:moveTo>
                  <a:cubicBezTo>
                    <a:pt x="260" y="40"/>
                    <a:pt x="260" y="40"/>
                    <a:pt x="260" y="40"/>
                  </a:cubicBezTo>
                  <a:cubicBezTo>
                    <a:pt x="271" y="40"/>
                    <a:pt x="280" y="31"/>
                    <a:pt x="280" y="20"/>
                  </a:cubicBezTo>
                  <a:cubicBezTo>
                    <a:pt x="280" y="9"/>
                    <a:pt x="271" y="0"/>
                    <a:pt x="260" y="0"/>
                  </a:cubicBezTo>
                  <a:cubicBezTo>
                    <a:pt x="120" y="0"/>
                    <a:pt x="120" y="0"/>
                    <a:pt x="120" y="0"/>
                  </a:cubicBezTo>
                  <a:cubicBezTo>
                    <a:pt x="109" y="0"/>
                    <a:pt x="100" y="9"/>
                    <a:pt x="100" y="20"/>
                  </a:cubicBezTo>
                  <a:cubicBezTo>
                    <a:pt x="100" y="31"/>
                    <a:pt x="109" y="40"/>
                    <a:pt x="120" y="40"/>
                  </a:cubicBezTo>
                  <a:close/>
                  <a:moveTo>
                    <a:pt x="260" y="80"/>
                  </a:moveTo>
                  <a:cubicBezTo>
                    <a:pt x="120" y="80"/>
                    <a:pt x="120" y="80"/>
                    <a:pt x="120" y="80"/>
                  </a:cubicBezTo>
                  <a:cubicBezTo>
                    <a:pt x="109" y="80"/>
                    <a:pt x="100" y="89"/>
                    <a:pt x="100" y="100"/>
                  </a:cubicBezTo>
                  <a:cubicBezTo>
                    <a:pt x="100" y="111"/>
                    <a:pt x="109" y="120"/>
                    <a:pt x="120" y="120"/>
                  </a:cubicBezTo>
                  <a:cubicBezTo>
                    <a:pt x="260" y="120"/>
                    <a:pt x="260" y="120"/>
                    <a:pt x="260" y="120"/>
                  </a:cubicBezTo>
                  <a:cubicBezTo>
                    <a:pt x="271" y="120"/>
                    <a:pt x="280" y="111"/>
                    <a:pt x="280" y="100"/>
                  </a:cubicBezTo>
                  <a:cubicBezTo>
                    <a:pt x="280" y="89"/>
                    <a:pt x="271" y="80"/>
                    <a:pt x="260" y="80"/>
                  </a:cubicBezTo>
                  <a:close/>
                  <a:moveTo>
                    <a:pt x="260" y="160"/>
                  </a:moveTo>
                  <a:cubicBezTo>
                    <a:pt x="120" y="160"/>
                    <a:pt x="120" y="160"/>
                    <a:pt x="120" y="160"/>
                  </a:cubicBezTo>
                  <a:cubicBezTo>
                    <a:pt x="109" y="160"/>
                    <a:pt x="100" y="169"/>
                    <a:pt x="100" y="180"/>
                  </a:cubicBezTo>
                  <a:cubicBezTo>
                    <a:pt x="100" y="191"/>
                    <a:pt x="109" y="200"/>
                    <a:pt x="120" y="200"/>
                  </a:cubicBezTo>
                  <a:cubicBezTo>
                    <a:pt x="260" y="200"/>
                    <a:pt x="260" y="200"/>
                    <a:pt x="260" y="200"/>
                  </a:cubicBezTo>
                  <a:cubicBezTo>
                    <a:pt x="271" y="200"/>
                    <a:pt x="280" y="191"/>
                    <a:pt x="280" y="180"/>
                  </a:cubicBezTo>
                  <a:cubicBezTo>
                    <a:pt x="280" y="169"/>
                    <a:pt x="271" y="160"/>
                    <a:pt x="260" y="16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8120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Mindset</a:t>
            </a:r>
          </a:p>
        </p:txBody>
      </p:sp>
      <p:sp>
        <p:nvSpPr>
          <p:cNvPr id="5" name="Left-Right Arrow 4"/>
          <p:cNvSpPr/>
          <p:nvPr/>
        </p:nvSpPr>
        <p:spPr>
          <a:xfrm>
            <a:off x="628650" y="1787237"/>
            <a:ext cx="7441623" cy="1053443"/>
          </a:xfrm>
          <a:prstGeom prst="leftRightArrow">
            <a:avLst/>
          </a:prstGeom>
          <a:solidFill>
            <a:schemeClr val="accent2">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Questions</a:t>
            </a:r>
          </a:p>
        </p:txBody>
      </p:sp>
      <p:sp>
        <p:nvSpPr>
          <p:cNvPr id="6" name="Rectangle 5"/>
          <p:cNvSpPr/>
          <p:nvPr/>
        </p:nvSpPr>
        <p:spPr>
          <a:xfrm>
            <a:off x="1253837" y="2679119"/>
            <a:ext cx="6109854" cy="493572"/>
          </a:xfrm>
          <a:custGeom>
            <a:avLst/>
            <a:gdLst>
              <a:gd name="connsiteX0" fmla="*/ 0 w 8564336"/>
              <a:gd name="connsiteY0" fmla="*/ 0 h 661307"/>
              <a:gd name="connsiteX1" fmla="*/ 8564336 w 8564336"/>
              <a:gd name="connsiteY1" fmla="*/ 0 h 661307"/>
              <a:gd name="connsiteX2" fmla="*/ 8564336 w 8564336"/>
              <a:gd name="connsiteY2" fmla="*/ 661307 h 661307"/>
              <a:gd name="connsiteX3" fmla="*/ 0 w 8564336"/>
              <a:gd name="connsiteY3" fmla="*/ 661307 h 661307"/>
              <a:gd name="connsiteX4" fmla="*/ 0 w 8564336"/>
              <a:gd name="connsiteY4" fmla="*/ 0 h 661307"/>
              <a:gd name="connsiteX0" fmla="*/ 0 w 8564336"/>
              <a:gd name="connsiteY0" fmla="*/ 0 h 661307"/>
              <a:gd name="connsiteX1" fmla="*/ 8564336 w 8564336"/>
              <a:gd name="connsiteY1" fmla="*/ 0 h 661307"/>
              <a:gd name="connsiteX2" fmla="*/ 8564336 w 8564336"/>
              <a:gd name="connsiteY2" fmla="*/ 661307 h 661307"/>
              <a:gd name="connsiteX3" fmla="*/ 360219 w 8564336"/>
              <a:gd name="connsiteY3" fmla="*/ 587416 h 661307"/>
              <a:gd name="connsiteX4" fmla="*/ 0 w 8564336"/>
              <a:gd name="connsiteY4" fmla="*/ 0 h 661307"/>
              <a:gd name="connsiteX0" fmla="*/ 83126 w 8204117"/>
              <a:gd name="connsiteY0" fmla="*/ 64654 h 661307"/>
              <a:gd name="connsiteX1" fmla="*/ 8204117 w 8204117"/>
              <a:gd name="connsiteY1" fmla="*/ 0 h 661307"/>
              <a:gd name="connsiteX2" fmla="*/ 8204117 w 8204117"/>
              <a:gd name="connsiteY2" fmla="*/ 661307 h 661307"/>
              <a:gd name="connsiteX3" fmla="*/ 0 w 8204117"/>
              <a:gd name="connsiteY3" fmla="*/ 587416 h 661307"/>
              <a:gd name="connsiteX4" fmla="*/ 83126 w 8204117"/>
              <a:gd name="connsiteY4" fmla="*/ 64654 h 661307"/>
              <a:gd name="connsiteX0" fmla="*/ 83126 w 8204117"/>
              <a:gd name="connsiteY0" fmla="*/ 64654 h 679780"/>
              <a:gd name="connsiteX1" fmla="*/ 8204117 w 8204117"/>
              <a:gd name="connsiteY1" fmla="*/ 0 h 679780"/>
              <a:gd name="connsiteX2" fmla="*/ 7982444 w 8204117"/>
              <a:gd name="connsiteY2" fmla="*/ 679780 h 679780"/>
              <a:gd name="connsiteX3" fmla="*/ 0 w 8204117"/>
              <a:gd name="connsiteY3" fmla="*/ 587416 h 679780"/>
              <a:gd name="connsiteX4" fmla="*/ 83126 w 8204117"/>
              <a:gd name="connsiteY4" fmla="*/ 64654 h 679780"/>
              <a:gd name="connsiteX0" fmla="*/ 83126 w 7982444"/>
              <a:gd name="connsiteY0" fmla="*/ 18472 h 633598"/>
              <a:gd name="connsiteX1" fmla="*/ 7806954 w 7982444"/>
              <a:gd name="connsiteY1" fmla="*/ 0 h 633598"/>
              <a:gd name="connsiteX2" fmla="*/ 7982444 w 7982444"/>
              <a:gd name="connsiteY2" fmla="*/ 633598 h 633598"/>
              <a:gd name="connsiteX3" fmla="*/ 0 w 7982444"/>
              <a:gd name="connsiteY3" fmla="*/ 541234 h 633598"/>
              <a:gd name="connsiteX4" fmla="*/ 83126 w 7982444"/>
              <a:gd name="connsiteY4" fmla="*/ 18472 h 633598"/>
              <a:gd name="connsiteX0" fmla="*/ 92290 w 7982444"/>
              <a:gd name="connsiteY0" fmla="*/ 0 h 699604"/>
              <a:gd name="connsiteX1" fmla="*/ 7806954 w 7982444"/>
              <a:gd name="connsiteY1" fmla="*/ 66006 h 699604"/>
              <a:gd name="connsiteX2" fmla="*/ 7982444 w 7982444"/>
              <a:gd name="connsiteY2" fmla="*/ 699604 h 699604"/>
              <a:gd name="connsiteX3" fmla="*/ 0 w 7982444"/>
              <a:gd name="connsiteY3" fmla="*/ 607240 h 699604"/>
              <a:gd name="connsiteX4" fmla="*/ 92290 w 7982444"/>
              <a:gd name="connsiteY4" fmla="*/ 0 h 699604"/>
              <a:gd name="connsiteX0" fmla="*/ 92290 w 7982444"/>
              <a:gd name="connsiteY0" fmla="*/ 0 h 657364"/>
              <a:gd name="connsiteX1" fmla="*/ 7806954 w 7982444"/>
              <a:gd name="connsiteY1" fmla="*/ 23766 h 657364"/>
              <a:gd name="connsiteX2" fmla="*/ 7982444 w 7982444"/>
              <a:gd name="connsiteY2" fmla="*/ 657364 h 657364"/>
              <a:gd name="connsiteX3" fmla="*/ 0 w 7982444"/>
              <a:gd name="connsiteY3" fmla="*/ 565000 h 657364"/>
              <a:gd name="connsiteX4" fmla="*/ 92290 w 7982444"/>
              <a:gd name="connsiteY4" fmla="*/ 0 h 657364"/>
              <a:gd name="connsiteX0" fmla="*/ 147278 w 8037432"/>
              <a:gd name="connsiteY0" fmla="*/ 0 h 712839"/>
              <a:gd name="connsiteX1" fmla="*/ 7861942 w 8037432"/>
              <a:gd name="connsiteY1" fmla="*/ 23766 h 712839"/>
              <a:gd name="connsiteX2" fmla="*/ 8037432 w 8037432"/>
              <a:gd name="connsiteY2" fmla="*/ 657364 h 712839"/>
              <a:gd name="connsiteX3" fmla="*/ 0 w 8037432"/>
              <a:gd name="connsiteY3" fmla="*/ 712839 h 712839"/>
              <a:gd name="connsiteX4" fmla="*/ 147278 w 8037432"/>
              <a:gd name="connsiteY4" fmla="*/ 0 h 712839"/>
              <a:gd name="connsiteX0" fmla="*/ 147278 w 8028268"/>
              <a:gd name="connsiteY0" fmla="*/ 0 h 752403"/>
              <a:gd name="connsiteX1" fmla="*/ 7861942 w 8028268"/>
              <a:gd name="connsiteY1" fmla="*/ 23766 h 752403"/>
              <a:gd name="connsiteX2" fmla="*/ 8028268 w 8028268"/>
              <a:gd name="connsiteY2" fmla="*/ 752403 h 752403"/>
              <a:gd name="connsiteX3" fmla="*/ 0 w 8028268"/>
              <a:gd name="connsiteY3" fmla="*/ 712839 h 752403"/>
              <a:gd name="connsiteX4" fmla="*/ 147278 w 8028268"/>
              <a:gd name="connsiteY4" fmla="*/ 0 h 752403"/>
              <a:gd name="connsiteX0" fmla="*/ 147278 w 8028268"/>
              <a:gd name="connsiteY0" fmla="*/ 0 h 712839"/>
              <a:gd name="connsiteX1" fmla="*/ 7861942 w 8028268"/>
              <a:gd name="connsiteY1" fmla="*/ 23766 h 712839"/>
              <a:gd name="connsiteX2" fmla="*/ 8028268 w 8028268"/>
              <a:gd name="connsiteY2" fmla="*/ 710163 h 712839"/>
              <a:gd name="connsiteX3" fmla="*/ 0 w 8028268"/>
              <a:gd name="connsiteY3" fmla="*/ 712839 h 712839"/>
              <a:gd name="connsiteX4" fmla="*/ 147278 w 8028268"/>
              <a:gd name="connsiteY4" fmla="*/ 0 h 712839"/>
              <a:gd name="connsiteX0" fmla="*/ 147278 w 8019175"/>
              <a:gd name="connsiteY0" fmla="*/ 0 h 752403"/>
              <a:gd name="connsiteX1" fmla="*/ 7861942 w 8019175"/>
              <a:gd name="connsiteY1" fmla="*/ 23766 h 752403"/>
              <a:gd name="connsiteX2" fmla="*/ 8019175 w 8019175"/>
              <a:gd name="connsiteY2" fmla="*/ 752403 h 752403"/>
              <a:gd name="connsiteX3" fmla="*/ 0 w 8019175"/>
              <a:gd name="connsiteY3" fmla="*/ 712839 h 752403"/>
              <a:gd name="connsiteX4" fmla="*/ 147278 w 8019175"/>
              <a:gd name="connsiteY4" fmla="*/ 0 h 752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9175" h="752403">
                <a:moveTo>
                  <a:pt x="147278" y="0"/>
                </a:moveTo>
                <a:lnTo>
                  <a:pt x="7861942" y="23766"/>
                </a:lnTo>
                <a:lnTo>
                  <a:pt x="8019175" y="752403"/>
                </a:lnTo>
                <a:lnTo>
                  <a:pt x="0" y="712839"/>
                </a:lnTo>
                <a:lnTo>
                  <a:pt x="147278" y="0"/>
                </a:lnTo>
                <a:close/>
              </a:path>
            </a:pathLst>
          </a:cu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 Ground Rules</a:t>
            </a:r>
          </a:p>
        </p:txBody>
      </p:sp>
      <p:sp>
        <p:nvSpPr>
          <p:cNvPr id="7" name="Rectangle 3"/>
          <p:cNvSpPr/>
          <p:nvPr/>
        </p:nvSpPr>
        <p:spPr>
          <a:xfrm>
            <a:off x="1096055" y="3208874"/>
            <a:ext cx="6423252" cy="440562"/>
          </a:xfrm>
          <a:custGeom>
            <a:avLst/>
            <a:gdLst>
              <a:gd name="connsiteX0" fmla="*/ 0 w 8564336"/>
              <a:gd name="connsiteY0" fmla="*/ 0 h 661307"/>
              <a:gd name="connsiteX1" fmla="*/ 8564336 w 8564336"/>
              <a:gd name="connsiteY1" fmla="*/ 0 h 661307"/>
              <a:gd name="connsiteX2" fmla="*/ 8564336 w 8564336"/>
              <a:gd name="connsiteY2" fmla="*/ 661307 h 661307"/>
              <a:gd name="connsiteX3" fmla="*/ 0 w 8564336"/>
              <a:gd name="connsiteY3" fmla="*/ 661307 h 661307"/>
              <a:gd name="connsiteX4" fmla="*/ 0 w 8564336"/>
              <a:gd name="connsiteY4" fmla="*/ 0 h 661307"/>
              <a:gd name="connsiteX0" fmla="*/ 184727 w 8564336"/>
              <a:gd name="connsiteY0" fmla="*/ 73891 h 661307"/>
              <a:gd name="connsiteX1" fmla="*/ 8564336 w 8564336"/>
              <a:gd name="connsiteY1" fmla="*/ 0 h 661307"/>
              <a:gd name="connsiteX2" fmla="*/ 8564336 w 8564336"/>
              <a:gd name="connsiteY2" fmla="*/ 661307 h 661307"/>
              <a:gd name="connsiteX3" fmla="*/ 0 w 8564336"/>
              <a:gd name="connsiteY3" fmla="*/ 661307 h 661307"/>
              <a:gd name="connsiteX4" fmla="*/ 184727 w 8564336"/>
              <a:gd name="connsiteY4" fmla="*/ 73891 h 661307"/>
              <a:gd name="connsiteX0" fmla="*/ 184727 w 8564336"/>
              <a:gd name="connsiteY0" fmla="*/ 0 h 587416"/>
              <a:gd name="connsiteX1" fmla="*/ 8351899 w 8564336"/>
              <a:gd name="connsiteY1" fmla="*/ 92364 h 587416"/>
              <a:gd name="connsiteX2" fmla="*/ 8564336 w 8564336"/>
              <a:gd name="connsiteY2" fmla="*/ 587416 h 587416"/>
              <a:gd name="connsiteX3" fmla="*/ 0 w 8564336"/>
              <a:gd name="connsiteY3" fmla="*/ 587416 h 587416"/>
              <a:gd name="connsiteX4" fmla="*/ 184727 w 8564336"/>
              <a:gd name="connsiteY4" fmla="*/ 0 h 587416"/>
              <a:gd name="connsiteX0" fmla="*/ 184727 w 8564336"/>
              <a:gd name="connsiteY0" fmla="*/ 0 h 587416"/>
              <a:gd name="connsiteX1" fmla="*/ 8379608 w 8564336"/>
              <a:gd name="connsiteY1" fmla="*/ 18473 h 587416"/>
              <a:gd name="connsiteX2" fmla="*/ 8564336 w 8564336"/>
              <a:gd name="connsiteY2" fmla="*/ 587416 h 587416"/>
              <a:gd name="connsiteX3" fmla="*/ 0 w 8564336"/>
              <a:gd name="connsiteY3" fmla="*/ 587416 h 587416"/>
              <a:gd name="connsiteX4" fmla="*/ 184727 w 8564336"/>
              <a:gd name="connsiteY4" fmla="*/ 0 h 587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336" h="587416">
                <a:moveTo>
                  <a:pt x="184727" y="0"/>
                </a:moveTo>
                <a:lnTo>
                  <a:pt x="8379608" y="18473"/>
                </a:lnTo>
                <a:lnTo>
                  <a:pt x="8564336" y="587416"/>
                </a:lnTo>
                <a:lnTo>
                  <a:pt x="0" y="587416"/>
                </a:lnTo>
                <a:lnTo>
                  <a:pt x="184727" y="0"/>
                </a:lnTo>
                <a:close/>
              </a:path>
            </a:pathLst>
          </a:cu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Presence and Listening</a:t>
            </a:r>
          </a:p>
        </p:txBody>
      </p:sp>
    </p:spTree>
    <p:extLst>
      <p:ext uri="{BB962C8B-B14F-4D97-AF65-F5344CB8AC3E}">
        <p14:creationId xmlns:p14="http://schemas.microsoft.com/office/powerpoint/2010/main" val="69811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577814" y="267642"/>
            <a:ext cx="300083" cy="246708"/>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832"/>
            </a:xfrm>
            <a:prstGeom prst="rect">
              <a:avLst/>
            </a:prstGeom>
            <a:noFill/>
          </p:spPr>
          <p:txBody>
            <a:bodyPr wrap="none" rtlCol="0">
              <a:spAutoFit/>
            </a:bodyPr>
            <a:lstStyle/>
            <a:p>
              <a:pPr algn="ctr"/>
              <a:r>
                <a:rPr lang="en-US" sz="900" b="1" dirty="0">
                  <a:solidFill>
                    <a:schemeClr val="bg1"/>
                  </a:solidFill>
                </a:rPr>
                <a:t>68</a:t>
              </a:r>
            </a:p>
          </p:txBody>
        </p:sp>
      </p:grpSp>
      <p:sp>
        <p:nvSpPr>
          <p:cNvPr id="20" name="Title 1"/>
          <p:cNvSpPr>
            <a:spLocks noGrp="1"/>
          </p:cNvSpPr>
          <p:nvPr>
            <p:ph type="title"/>
          </p:nvPr>
        </p:nvSpPr>
        <p:spPr>
          <a:xfrm>
            <a:off x="457200" y="438150"/>
            <a:ext cx="8229600" cy="523220"/>
          </a:xfrm>
        </p:spPr>
        <p:txBody>
          <a:bodyPr>
            <a:spAutoFit/>
          </a:bodyPr>
          <a:lstStyle/>
          <a:p>
            <a:r>
              <a:rPr lang="en-US" dirty="0">
                <a:solidFill>
                  <a:schemeClr val="tx2"/>
                </a:solidFill>
              </a:rPr>
              <a:t>Effective Teams Need Commitment</a:t>
            </a:r>
          </a:p>
        </p:txBody>
      </p:sp>
      <p:sp>
        <p:nvSpPr>
          <p:cNvPr id="22" name="Rectangle 21"/>
          <p:cNvSpPr/>
          <p:nvPr/>
        </p:nvSpPr>
        <p:spPr>
          <a:xfrm>
            <a:off x="4343400" y="927481"/>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3047999" y="1529850"/>
            <a:ext cx="5261983" cy="600583"/>
            <a:chOff x="3048000" y="1624280"/>
            <a:chExt cx="5261983" cy="600583"/>
          </a:xfrm>
        </p:grpSpPr>
        <p:sp>
          <p:nvSpPr>
            <p:cNvPr id="34" name="Rectangle 1436"/>
            <p:cNvSpPr>
              <a:spLocks noChangeArrowheads="1"/>
            </p:cNvSpPr>
            <p:nvPr/>
          </p:nvSpPr>
          <p:spPr bwMode="auto">
            <a:xfrm>
              <a:off x="3128383" y="1624280"/>
              <a:ext cx="11053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400" dirty="0">
                  <a:cs typeface="Arial" pitchFamily="34" charset="0"/>
                </a:rPr>
                <a:t>Clarify Purpose</a:t>
              </a:r>
              <a:endParaRPr kumimoji="0" lang="en-US" sz="3600" b="0" i="0" u="none" strike="noStrike" cap="none" normalizeH="0" baseline="0" dirty="0">
                <a:ln>
                  <a:noFill/>
                </a:ln>
                <a:effectLst/>
                <a:cs typeface="Arial" pitchFamily="34" charset="0"/>
              </a:endParaRPr>
            </a:p>
          </p:txBody>
        </p:sp>
        <p:sp>
          <p:nvSpPr>
            <p:cNvPr id="35" name="Content Placeholder 2"/>
            <p:cNvSpPr txBox="1">
              <a:spLocks/>
            </p:cNvSpPr>
            <p:nvPr/>
          </p:nvSpPr>
          <p:spPr>
            <a:xfrm>
              <a:off x="3048000" y="1819775"/>
              <a:ext cx="5261983" cy="405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What is our purpose as a group?</a:t>
              </a:r>
            </a:p>
          </p:txBody>
        </p:sp>
      </p:grpSp>
      <p:cxnSp>
        <p:nvCxnSpPr>
          <p:cNvPr id="36" name="Straight Connector 35"/>
          <p:cNvCxnSpPr/>
          <p:nvPr/>
        </p:nvCxnSpPr>
        <p:spPr>
          <a:xfrm flipV="1">
            <a:off x="2514600" y="1809750"/>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047999" y="2268839"/>
            <a:ext cx="5261983" cy="600583"/>
            <a:chOff x="3048000" y="2360402"/>
            <a:chExt cx="5261983" cy="600583"/>
          </a:xfrm>
        </p:grpSpPr>
        <p:sp>
          <p:nvSpPr>
            <p:cNvPr id="38" name="Rectangle 1436"/>
            <p:cNvSpPr>
              <a:spLocks noChangeArrowheads="1"/>
            </p:cNvSpPr>
            <p:nvPr/>
          </p:nvSpPr>
          <p:spPr bwMode="auto">
            <a:xfrm>
              <a:off x="3128383" y="2360402"/>
              <a:ext cx="18800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400" dirty="0">
                  <a:cs typeface="Arial" pitchFamily="34" charset="0"/>
                </a:rPr>
                <a:t>Convene the Right People</a:t>
              </a:r>
              <a:endParaRPr kumimoji="0" lang="en-US" sz="3600" b="0" i="0" u="none" strike="noStrike" cap="none" normalizeH="0" baseline="0" dirty="0">
                <a:ln>
                  <a:noFill/>
                </a:ln>
                <a:effectLst/>
                <a:cs typeface="Arial" pitchFamily="34" charset="0"/>
              </a:endParaRPr>
            </a:p>
          </p:txBody>
        </p:sp>
        <p:sp>
          <p:nvSpPr>
            <p:cNvPr id="40" name="Content Placeholder 2"/>
            <p:cNvSpPr txBox="1">
              <a:spLocks/>
            </p:cNvSpPr>
            <p:nvPr/>
          </p:nvSpPr>
          <p:spPr>
            <a:xfrm>
              <a:off x="3048000" y="2555897"/>
              <a:ext cx="5261983" cy="405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Who needs to be here? What are the voices, feelings, and perspectives that need to be heard?</a:t>
              </a:r>
            </a:p>
          </p:txBody>
        </p:sp>
      </p:grpSp>
      <p:cxnSp>
        <p:nvCxnSpPr>
          <p:cNvPr id="41" name="Straight Connector 40"/>
          <p:cNvCxnSpPr/>
          <p:nvPr/>
        </p:nvCxnSpPr>
        <p:spPr>
          <a:xfrm flipV="1">
            <a:off x="2514600" y="2545872"/>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069257" y="2877911"/>
            <a:ext cx="5261983" cy="600583"/>
            <a:chOff x="3048000" y="3079272"/>
            <a:chExt cx="5261983" cy="600583"/>
          </a:xfrm>
        </p:grpSpPr>
        <p:sp>
          <p:nvSpPr>
            <p:cNvPr id="42" name="Rectangle 1436"/>
            <p:cNvSpPr>
              <a:spLocks noChangeArrowheads="1"/>
            </p:cNvSpPr>
            <p:nvPr/>
          </p:nvSpPr>
          <p:spPr bwMode="auto">
            <a:xfrm>
              <a:off x="3128383" y="3079272"/>
              <a:ext cx="10514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400" dirty="0">
                  <a:cs typeface="Arial" pitchFamily="34" charset="0"/>
                </a:rPr>
                <a:t>Cultivate Trust</a:t>
              </a:r>
              <a:endParaRPr kumimoji="0" lang="en-US" sz="3600" b="0" i="0" u="none" strike="noStrike" cap="none" normalizeH="0" baseline="0" dirty="0">
                <a:ln>
                  <a:noFill/>
                </a:ln>
                <a:effectLst/>
                <a:cs typeface="Arial" pitchFamily="34" charset="0"/>
              </a:endParaRPr>
            </a:p>
          </p:txBody>
        </p:sp>
        <p:sp>
          <p:nvSpPr>
            <p:cNvPr id="43" name="Content Placeholder 2"/>
            <p:cNvSpPr txBox="1">
              <a:spLocks/>
            </p:cNvSpPr>
            <p:nvPr/>
          </p:nvSpPr>
          <p:spPr>
            <a:xfrm>
              <a:off x="3048000" y="3274767"/>
              <a:ext cx="5261983" cy="405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How will we trust each other? What adds to our “trust account”?</a:t>
              </a:r>
            </a:p>
          </p:txBody>
        </p:sp>
      </p:grpSp>
      <p:cxnSp>
        <p:nvCxnSpPr>
          <p:cNvPr id="44" name="Straight Connector 43"/>
          <p:cNvCxnSpPr/>
          <p:nvPr/>
        </p:nvCxnSpPr>
        <p:spPr>
          <a:xfrm flipV="1">
            <a:off x="2514600" y="3264742"/>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069257" y="3548148"/>
            <a:ext cx="5261983" cy="600583"/>
            <a:chOff x="3048000" y="3818261"/>
            <a:chExt cx="5261983" cy="600583"/>
          </a:xfrm>
        </p:grpSpPr>
        <p:sp>
          <p:nvSpPr>
            <p:cNvPr id="45" name="Rectangle 1436"/>
            <p:cNvSpPr>
              <a:spLocks noChangeArrowheads="1"/>
            </p:cNvSpPr>
            <p:nvPr/>
          </p:nvSpPr>
          <p:spPr bwMode="auto">
            <a:xfrm>
              <a:off x="3128383" y="3818261"/>
              <a:ext cx="1321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400" dirty="0">
                  <a:cs typeface="Arial" pitchFamily="34" charset="0"/>
                </a:rPr>
                <a:t>Coordinate Action</a:t>
              </a:r>
              <a:endParaRPr kumimoji="0" lang="en-US" sz="3600" b="0" i="0" u="none" strike="noStrike" cap="none" normalizeH="0" baseline="0" dirty="0">
                <a:ln>
                  <a:noFill/>
                </a:ln>
                <a:effectLst/>
                <a:cs typeface="Arial" pitchFamily="34" charset="0"/>
              </a:endParaRPr>
            </a:p>
          </p:txBody>
        </p:sp>
        <p:sp>
          <p:nvSpPr>
            <p:cNvPr id="46" name="Content Placeholder 2"/>
            <p:cNvSpPr txBox="1">
              <a:spLocks/>
            </p:cNvSpPr>
            <p:nvPr/>
          </p:nvSpPr>
          <p:spPr>
            <a:xfrm>
              <a:off x="3048000" y="4013756"/>
              <a:ext cx="5261983" cy="405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What will we all </a:t>
              </a:r>
              <a:r>
                <a:rPr lang="en-US" sz="1100" i="1" dirty="0"/>
                <a:t>do? </a:t>
              </a:r>
              <a:r>
                <a:rPr lang="en-US" sz="1100" dirty="0"/>
                <a:t>What actions do we take?</a:t>
              </a:r>
            </a:p>
          </p:txBody>
        </p:sp>
      </p:grpSp>
      <p:cxnSp>
        <p:nvCxnSpPr>
          <p:cNvPr id="47" name="Straight Connector 46"/>
          <p:cNvCxnSpPr/>
          <p:nvPr/>
        </p:nvCxnSpPr>
        <p:spPr>
          <a:xfrm flipV="1">
            <a:off x="2514600" y="3854401"/>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aphicFrame>
        <p:nvGraphicFramePr>
          <p:cNvPr id="26" name="Diagram 25"/>
          <p:cNvGraphicFramePr/>
          <p:nvPr>
            <p:extLst>
              <p:ext uri="{D42A27DB-BD31-4B8C-83A1-F6EECF244321}">
                <p14:modId xmlns:p14="http://schemas.microsoft.com/office/powerpoint/2010/main" val="537874740"/>
              </p:ext>
            </p:extLst>
          </p:nvPr>
        </p:nvGraphicFramePr>
        <p:xfrm>
          <a:off x="370216" y="1526175"/>
          <a:ext cx="2537039" cy="321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Freeform 6"/>
          <p:cNvSpPr>
            <a:spLocks noEditPoints="1"/>
          </p:cNvSpPr>
          <p:nvPr/>
        </p:nvSpPr>
        <p:spPr bwMode="auto">
          <a:xfrm>
            <a:off x="1518765" y="1573778"/>
            <a:ext cx="240978" cy="25669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1"/>
          <p:cNvSpPr>
            <a:spLocks noEditPoints="1"/>
          </p:cNvSpPr>
          <p:nvPr/>
        </p:nvSpPr>
        <p:spPr bwMode="auto">
          <a:xfrm>
            <a:off x="1474277" y="2232818"/>
            <a:ext cx="310577" cy="31090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21"/>
          <p:cNvSpPr>
            <a:spLocks noEditPoints="1"/>
          </p:cNvSpPr>
          <p:nvPr/>
        </p:nvSpPr>
        <p:spPr bwMode="auto">
          <a:xfrm>
            <a:off x="1495170" y="2906376"/>
            <a:ext cx="264573" cy="26540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p:nvSpPr>
        <p:spPr bwMode="auto">
          <a:xfrm>
            <a:off x="1518765" y="3586427"/>
            <a:ext cx="217797" cy="2258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641" y="4218385"/>
            <a:ext cx="357226" cy="244887"/>
          </a:xfrm>
          <a:prstGeom prst="rect">
            <a:avLst/>
          </a:prstGeom>
        </p:spPr>
      </p:pic>
      <p:grpSp>
        <p:nvGrpSpPr>
          <p:cNvPr id="31" name="Group 30"/>
          <p:cNvGrpSpPr/>
          <p:nvPr/>
        </p:nvGrpSpPr>
        <p:grpSpPr>
          <a:xfrm>
            <a:off x="3069256" y="4218385"/>
            <a:ext cx="5261983" cy="600583"/>
            <a:chOff x="3048000" y="3818261"/>
            <a:chExt cx="5261983" cy="600583"/>
          </a:xfrm>
        </p:grpSpPr>
        <p:sp>
          <p:nvSpPr>
            <p:cNvPr id="37" name="Rectangle 1436"/>
            <p:cNvSpPr>
              <a:spLocks noChangeArrowheads="1"/>
            </p:cNvSpPr>
            <p:nvPr/>
          </p:nvSpPr>
          <p:spPr bwMode="auto">
            <a:xfrm>
              <a:off x="3128383" y="3818261"/>
              <a:ext cx="171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400" dirty="0">
                  <a:cs typeface="Arial" pitchFamily="34" charset="0"/>
                </a:rPr>
                <a:t>Collaborate Generously</a:t>
              </a:r>
              <a:endParaRPr kumimoji="0" lang="en-US" sz="3600" b="0" i="0" u="none" strike="noStrike" cap="none" normalizeH="0" baseline="0" dirty="0">
                <a:ln>
                  <a:noFill/>
                </a:ln>
                <a:effectLst/>
                <a:cs typeface="Arial" pitchFamily="34" charset="0"/>
              </a:endParaRPr>
            </a:p>
          </p:txBody>
        </p:sp>
        <p:sp>
          <p:nvSpPr>
            <p:cNvPr id="39" name="Content Placeholder 2"/>
            <p:cNvSpPr txBox="1">
              <a:spLocks/>
            </p:cNvSpPr>
            <p:nvPr/>
          </p:nvSpPr>
          <p:spPr>
            <a:xfrm>
              <a:off x="3048000" y="4013756"/>
              <a:ext cx="5261983" cy="405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Who needs to work together?</a:t>
              </a:r>
            </a:p>
          </p:txBody>
        </p:sp>
      </p:grpSp>
      <p:cxnSp>
        <p:nvCxnSpPr>
          <p:cNvPr id="48" name="Straight Connector 47"/>
          <p:cNvCxnSpPr/>
          <p:nvPr/>
        </p:nvCxnSpPr>
        <p:spPr>
          <a:xfrm flipV="1">
            <a:off x="2465606" y="4456651"/>
            <a:ext cx="359433" cy="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18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graphicEl>
                                              <a:dgm id="{C3C5C488-2D82-48FA-94E1-E6ED648AE07E}"/>
                                            </p:graphicEl>
                                          </p:spTgt>
                                        </p:tgtEl>
                                        <p:attrNameLst>
                                          <p:attrName>style.visibility</p:attrName>
                                        </p:attrNameLst>
                                      </p:cBhvr>
                                      <p:to>
                                        <p:strVal val="visible"/>
                                      </p:to>
                                    </p:set>
                                    <p:animEffect transition="in" filter="wipe(left)">
                                      <p:cBhvr>
                                        <p:cTn id="16" dur="500"/>
                                        <p:tgtEl>
                                          <p:spTgt spid="26">
                                            <p:graphicEl>
                                              <a:dgm id="{C3C5C488-2D82-48FA-94E1-E6ED648AE07E}"/>
                                            </p:graphicEl>
                                          </p:spTgt>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graphicEl>
                                              <a:dgm id="{5F7C99BF-9C18-4701-B642-69C8B195B816}"/>
                                            </p:graphicEl>
                                          </p:spTgt>
                                        </p:tgtEl>
                                        <p:attrNameLst>
                                          <p:attrName>style.visibility</p:attrName>
                                        </p:attrNameLst>
                                      </p:cBhvr>
                                      <p:to>
                                        <p:strVal val="visible"/>
                                      </p:to>
                                    </p:set>
                                    <p:animEffect transition="in" filter="wipe(left)">
                                      <p:cBhvr>
                                        <p:cTn id="27" dur="500"/>
                                        <p:tgtEl>
                                          <p:spTgt spid="26">
                                            <p:graphicEl>
                                              <a:dgm id="{5F7C99BF-9C18-4701-B642-69C8B195B816}"/>
                                            </p:graphicEl>
                                          </p:spTgt>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graphicEl>
                                              <a:dgm id="{803580E4-39B5-44E5-A355-43EEFE242A45}"/>
                                            </p:graphicEl>
                                          </p:spTgt>
                                        </p:tgtEl>
                                        <p:attrNameLst>
                                          <p:attrName>style.visibility</p:attrName>
                                        </p:attrNameLst>
                                      </p:cBhvr>
                                      <p:to>
                                        <p:strVal val="visible"/>
                                      </p:to>
                                    </p:set>
                                    <p:animEffect transition="in" filter="wipe(left)">
                                      <p:cBhvr>
                                        <p:cTn id="38" dur="500"/>
                                        <p:tgtEl>
                                          <p:spTgt spid="26">
                                            <p:graphicEl>
                                              <a:dgm id="{803580E4-39B5-44E5-A355-43EEFE242A45}"/>
                                            </p:graphicEl>
                                          </p:spTgt>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graphicEl>
                                              <a:dgm id="{38B3533C-0604-42C2-B6E4-34D51AE7EEAA}"/>
                                            </p:graphicEl>
                                          </p:spTgt>
                                        </p:tgtEl>
                                        <p:attrNameLst>
                                          <p:attrName>style.visibility</p:attrName>
                                        </p:attrNameLst>
                                      </p:cBhvr>
                                      <p:to>
                                        <p:strVal val="visible"/>
                                      </p:to>
                                    </p:set>
                                    <p:animEffect transition="in" filter="wipe(left)">
                                      <p:cBhvr>
                                        <p:cTn id="49" dur="500"/>
                                        <p:tgtEl>
                                          <p:spTgt spid="26">
                                            <p:graphicEl>
                                              <a:dgm id="{38B3533C-0604-42C2-B6E4-34D51AE7EEAA}"/>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
                                            <p:graphicEl>
                                              <a:dgm id="{27A45E66-FC1F-4106-9DF0-456A5C98A63E}"/>
                                            </p:graphicEl>
                                          </p:spTgt>
                                        </p:tgtEl>
                                        <p:attrNameLst>
                                          <p:attrName>style.visibility</p:attrName>
                                        </p:attrNameLst>
                                      </p:cBhvr>
                                      <p:to>
                                        <p:strVal val="visible"/>
                                      </p:to>
                                    </p:set>
                                    <p:animEffect transition="in" filter="wipe(left)">
                                      <p:cBhvr>
                                        <p:cTn id="54" dur="500"/>
                                        <p:tgtEl>
                                          <p:spTgt spid="26">
                                            <p:graphicEl>
                                              <a:dgm id="{27A45E66-FC1F-4106-9DF0-456A5C98A63E}"/>
                                            </p:graphicEl>
                                          </p:spTgt>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par>
                          <p:cTn id="73" fill="hold">
                            <p:stCondLst>
                              <p:cond delay="2500"/>
                            </p:stCondLst>
                            <p:childTnLst>
                              <p:par>
                                <p:cTn id="74" presetID="10" presetClass="entr" presetSubtype="0"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3000"/>
                            </p:stCondLst>
                            <p:childTnLst>
                              <p:par>
                                <p:cTn id="78" presetID="22" presetClass="entr" presetSubtype="8"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childTnLst>
                          </p:cTn>
                        </p:par>
                        <p:par>
                          <p:cTn id="81" fill="hold">
                            <p:stCondLst>
                              <p:cond delay="3500"/>
                            </p:stCondLst>
                            <p:childTnLst>
                              <p:par>
                                <p:cTn id="82" presetID="10"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childTnLst>
                          </p:cTn>
                        </p:par>
                        <p:par>
                          <p:cTn id="85" fill="hold">
                            <p:stCondLst>
                              <p:cond delay="4000"/>
                            </p:stCondLst>
                            <p:childTnLst>
                              <p:par>
                                <p:cTn id="86" presetID="22" presetClass="entr" presetSubtype="8" fill="hold"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left)">
                                      <p:cBhvr>
                                        <p:cTn id="88" dur="500"/>
                                        <p:tgtEl>
                                          <p:spTgt spid="47"/>
                                        </p:tgtEl>
                                      </p:cBhvr>
                                    </p:animEffect>
                                  </p:childTnLst>
                                </p:cTn>
                              </p:par>
                            </p:childTnLst>
                          </p:cTn>
                        </p:par>
                        <p:par>
                          <p:cTn id="89" fill="hold">
                            <p:stCondLst>
                              <p:cond delay="4500"/>
                            </p:stCondLst>
                            <p:childTnLst>
                              <p:par>
                                <p:cTn id="90" presetID="10" presetClass="entr" presetSubtype="0" fill="hold"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par>
                          <p:cTn id="97" fill="hold">
                            <p:stCondLst>
                              <p:cond delay="5500"/>
                            </p:stCondLst>
                            <p:childTnLst>
                              <p:par>
                                <p:cTn id="98" presetID="22" presetClass="entr" presetSubtype="8" fill="hold"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left)">
                                      <p:cBhvr>
                                        <p:cTn id="10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Graphic spid="26" grpId="0">
        <p:bldSub>
          <a:bldDgm bld="one"/>
        </p:bldSub>
      </p:bldGraphic>
      <p:bldP spid="27" grpId="0" animBg="1"/>
      <p:bldP spid="29"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8749"/>
            <a:ext cx="9142408" cy="2133601"/>
            <a:chOff x="0" y="1428749"/>
            <a:chExt cx="9142408" cy="2133601"/>
          </a:xfrm>
          <a:solidFill>
            <a:srgbClr val="3D352B"/>
          </a:solidFill>
        </p:grpSpPr>
        <p:sp>
          <p:nvSpPr>
            <p:cNvPr id="23" name="Rectangle 22"/>
            <p:cNvSpPr/>
            <p:nvPr/>
          </p:nvSpPr>
          <p:spPr>
            <a:xfrm>
              <a:off x="0" y="1428749"/>
              <a:ext cx="9142408" cy="2133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428750"/>
              <a:ext cx="9142408" cy="2133600"/>
            </a:xfrm>
            <a:prstGeom prst="rect">
              <a:avLst/>
            </a:prstGeom>
            <a:solidFill>
              <a:srgbClr val="E7B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075182" y="1428750"/>
              <a:ext cx="6993636" cy="2133600"/>
            </a:xfrm>
            <a:prstGeom prst="rect">
              <a:avLst/>
            </a:prstGeom>
            <a:solidFill>
              <a:srgbClr val="3D3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8577814" y="267642"/>
            <a:ext cx="300083" cy="246708"/>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rgbClr val="D8C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832"/>
            </a:xfrm>
            <a:prstGeom prst="rect">
              <a:avLst/>
            </a:prstGeom>
            <a:noFill/>
          </p:spPr>
          <p:txBody>
            <a:bodyPr wrap="none" rtlCol="0">
              <a:spAutoFit/>
            </a:bodyPr>
            <a:lstStyle/>
            <a:p>
              <a:pPr algn="ctr"/>
              <a:r>
                <a:rPr lang="en-US" sz="900" b="1" dirty="0">
                  <a:solidFill>
                    <a:schemeClr val="bg1"/>
                  </a:solidFill>
                </a:rPr>
                <a:t>03</a:t>
              </a:r>
            </a:p>
          </p:txBody>
        </p:sp>
      </p:grpSp>
      <p:sp>
        <p:nvSpPr>
          <p:cNvPr id="20" name="Title 1"/>
          <p:cNvSpPr>
            <a:spLocks noGrp="1"/>
          </p:cNvSpPr>
          <p:nvPr>
            <p:ph type="title"/>
          </p:nvPr>
        </p:nvSpPr>
        <p:spPr>
          <a:xfrm>
            <a:off x="457200" y="438150"/>
            <a:ext cx="8229600" cy="523220"/>
          </a:xfrm>
        </p:spPr>
        <p:txBody>
          <a:bodyPr>
            <a:spAutoFit/>
          </a:bodyPr>
          <a:lstStyle/>
          <a:p>
            <a:r>
              <a:rPr lang="en-US" dirty="0">
                <a:solidFill>
                  <a:schemeClr val="tx2"/>
                </a:solidFill>
              </a:rPr>
              <a:t>Communication Matters</a:t>
            </a:r>
          </a:p>
        </p:txBody>
      </p:sp>
      <p:sp>
        <p:nvSpPr>
          <p:cNvPr id="21" name="Content Placeholder 2"/>
          <p:cNvSpPr>
            <a:spLocks noGrp="1"/>
          </p:cNvSpPr>
          <p:nvPr>
            <p:ph idx="1"/>
          </p:nvPr>
        </p:nvSpPr>
        <p:spPr>
          <a:xfrm>
            <a:off x="457200" y="980977"/>
            <a:ext cx="8229600" cy="230832"/>
          </a:xfrm>
        </p:spPr>
        <p:txBody>
          <a:bodyPr>
            <a:spAutoFit/>
          </a:bodyPr>
          <a:lstStyle/>
          <a:p>
            <a:pPr marL="0" indent="0" algn="ctr">
              <a:buNone/>
            </a:pPr>
            <a:r>
              <a:rPr lang="en-US" sz="900" dirty="0"/>
              <a:t>Defensive vs Supportive Communication</a:t>
            </a:r>
          </a:p>
        </p:txBody>
      </p:sp>
      <p:sp>
        <p:nvSpPr>
          <p:cNvPr id="22" name="Rectangle 21"/>
          <p:cNvSpPr/>
          <p:nvPr/>
        </p:nvSpPr>
        <p:spPr>
          <a:xfrm>
            <a:off x="4343400" y="927481"/>
            <a:ext cx="457200" cy="23461"/>
          </a:xfrm>
          <a:prstGeom prst="rect">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txBox="1">
            <a:spLocks/>
          </p:cNvSpPr>
          <p:nvPr/>
        </p:nvSpPr>
        <p:spPr>
          <a:xfrm>
            <a:off x="3295650" y="2266951"/>
            <a:ext cx="2552700" cy="106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400" b="1" dirty="0">
                <a:solidFill>
                  <a:srgbClr val="D8CEB9"/>
                </a:solidFill>
                <a:latin typeface="Gotham Book" panose="02000603040000020004" pitchFamily="2" charset="0"/>
              </a:rPr>
              <a:t>2 Ground Rules</a:t>
            </a:r>
          </a:p>
          <a:p>
            <a:pPr marL="228600" indent="-228600" algn="ctr">
              <a:lnSpc>
                <a:spcPct val="150000"/>
              </a:lnSpc>
              <a:buAutoNum type="arabicPeriod"/>
            </a:pPr>
            <a:r>
              <a:rPr lang="en-US" sz="1000" dirty="0">
                <a:solidFill>
                  <a:schemeClr val="bg1"/>
                </a:solidFill>
                <a:latin typeface="Gotham Book" panose="02000603040000020004" pitchFamily="2" charset="0"/>
              </a:rPr>
              <a:t>Assume Good Intent</a:t>
            </a:r>
          </a:p>
          <a:p>
            <a:pPr marL="228600" indent="-228600" algn="ctr">
              <a:lnSpc>
                <a:spcPct val="150000"/>
              </a:lnSpc>
              <a:buAutoNum type="arabicPeriod"/>
            </a:pPr>
            <a:r>
              <a:rPr lang="en-US" sz="1000" dirty="0">
                <a:solidFill>
                  <a:schemeClr val="bg1"/>
                </a:solidFill>
                <a:latin typeface="Gotham Book" panose="02000603040000020004" pitchFamily="2" charset="0"/>
              </a:rPr>
              <a:t>Create Mutual Purpose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4376753" y="1075321"/>
            <a:ext cx="388901" cy="1705361"/>
          </a:xfrm>
          <a:prstGeom prst="rect">
            <a:avLst/>
          </a:prstGeom>
        </p:spPr>
      </p:pic>
      <p:sp>
        <p:nvSpPr>
          <p:cNvPr id="19" name="TextBox 18"/>
          <p:cNvSpPr txBox="1"/>
          <p:nvPr/>
        </p:nvSpPr>
        <p:spPr>
          <a:xfrm>
            <a:off x="676275" y="3993119"/>
            <a:ext cx="8077200" cy="369332"/>
          </a:xfrm>
          <a:prstGeom prst="rect">
            <a:avLst/>
          </a:prstGeom>
          <a:noFill/>
        </p:spPr>
        <p:txBody>
          <a:bodyPr wrap="square" rtlCol="0">
            <a:spAutoFit/>
          </a:bodyPr>
          <a:lstStyle/>
          <a:p>
            <a:r>
              <a:rPr lang="en-US" dirty="0"/>
              <a:t>“We judge ourselves on our intent, we judge others on their impact.” – Mana Tahaie</a:t>
            </a:r>
          </a:p>
        </p:txBody>
      </p:sp>
    </p:spTree>
    <p:extLst>
      <p:ext uri="{BB962C8B-B14F-4D97-AF65-F5344CB8AC3E}">
        <p14:creationId xmlns:p14="http://schemas.microsoft.com/office/powerpoint/2010/main" val="27440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P spid="2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pc="-150" dirty="0">
                <a:solidFill>
                  <a:schemeClr val="tx2"/>
                </a:solidFill>
                <a:latin typeface="Gotham Book" panose="02000603040000020004" pitchFamily="2" charset="0"/>
              </a:rPr>
              <a:t>The power of the question</a:t>
            </a:r>
          </a:p>
        </p:txBody>
      </p:sp>
      <p:pic>
        <p:nvPicPr>
          <p:cNvPr id="7" name="Content Placeholder 6" descr="question-mark-stockimage.jpg"/>
          <p:cNvPicPr>
            <a:picLocks noGrp="1" noChangeAspect="1"/>
          </p:cNvPicPr>
          <p:nvPr>
            <p:ph idx="1"/>
          </p:nvPr>
        </p:nvPicPr>
        <p:blipFill>
          <a:blip r:embed="rId3">
            <a:extLst>
              <a:ext uri="{28A0092B-C50C-407E-A947-70E740481C1C}">
                <a14:useLocalDpi xmlns:a14="http://schemas.microsoft.com/office/drawing/2010/main" val="0"/>
              </a:ext>
            </a:extLst>
          </a:blip>
          <a:srcRect t="15967" b="15967"/>
          <a:stretch>
            <a:fillRect/>
          </a:stretch>
        </p:blipFill>
        <p:spPr>
          <a:xfrm>
            <a:off x="2013045" y="1143001"/>
            <a:ext cx="5215151" cy="3090460"/>
          </a:xfrm>
        </p:spPr>
      </p:pic>
    </p:spTree>
    <p:extLst>
      <p:ext uri="{BB962C8B-B14F-4D97-AF65-F5344CB8AC3E}">
        <p14:creationId xmlns:p14="http://schemas.microsoft.com/office/powerpoint/2010/main" val="385571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ardrop 26"/>
          <p:cNvSpPr/>
          <p:nvPr/>
        </p:nvSpPr>
        <p:spPr>
          <a:xfrm>
            <a:off x="3810000" y="0"/>
            <a:ext cx="5334000" cy="5334000"/>
          </a:xfrm>
          <a:prstGeom prst="teardrop">
            <a:avLst/>
          </a:prstGeom>
          <a:solidFill>
            <a:schemeClr val="tx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ardrop 4"/>
          <p:cNvSpPr/>
          <p:nvPr/>
        </p:nvSpPr>
        <p:spPr>
          <a:xfrm>
            <a:off x="4953000" y="1047750"/>
            <a:ext cx="3200400" cy="3200400"/>
          </a:xfrm>
          <a:prstGeom prst="teardrop">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p:cNvSpPr txBox="1">
            <a:spLocks/>
          </p:cNvSpPr>
          <p:nvPr/>
        </p:nvSpPr>
        <p:spPr>
          <a:xfrm>
            <a:off x="5410200" y="2347375"/>
            <a:ext cx="2425835" cy="64633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a:solidFill>
                  <a:schemeClr val="bg1"/>
                </a:solidFill>
                <a:latin typeface="Source Sans Pro Light" pitchFamily="34" charset="0"/>
              </a:rPr>
              <a:t>Handling Conflict</a:t>
            </a:r>
          </a:p>
          <a:p>
            <a:r>
              <a:rPr lang="en-US" sz="1600" dirty="0">
                <a:solidFill>
                  <a:schemeClr val="accent3">
                    <a:lumMod val="40000"/>
                    <a:lumOff val="60000"/>
                  </a:schemeClr>
                </a:solidFill>
                <a:latin typeface="Source Sans Pro Light" pitchFamily="34" charset="0"/>
              </a:rPr>
              <a:t>(</a:t>
            </a:r>
            <a:r>
              <a:rPr lang="en-US" sz="1600" dirty="0" err="1">
                <a:solidFill>
                  <a:schemeClr val="accent3">
                    <a:lumMod val="40000"/>
                    <a:lumOff val="60000"/>
                  </a:schemeClr>
                </a:solidFill>
                <a:latin typeface="Source Sans Pro Light" pitchFamily="34" charset="0"/>
              </a:rPr>
              <a:t>psst</a:t>
            </a:r>
            <a:r>
              <a:rPr lang="en-US" sz="1600" dirty="0">
                <a:solidFill>
                  <a:schemeClr val="accent3">
                    <a:lumMod val="40000"/>
                    <a:lumOff val="60000"/>
                  </a:schemeClr>
                </a:solidFill>
                <a:latin typeface="Source Sans Pro Light" pitchFamily="34" charset="0"/>
              </a:rPr>
              <a:t>… go looking for it)</a:t>
            </a:r>
          </a:p>
        </p:txBody>
      </p:sp>
      <p:sp>
        <p:nvSpPr>
          <p:cNvPr id="2" name="TextBox 1"/>
          <p:cNvSpPr txBox="1"/>
          <p:nvPr/>
        </p:nvSpPr>
        <p:spPr>
          <a:xfrm>
            <a:off x="304800" y="666750"/>
            <a:ext cx="3505200" cy="3985706"/>
          </a:xfrm>
          <a:prstGeom prst="rect">
            <a:avLst/>
          </a:prstGeom>
          <a:noFill/>
        </p:spPr>
        <p:txBody>
          <a:bodyPr wrap="square" rtlCol="0">
            <a:spAutoFit/>
          </a:bodyPr>
          <a:lstStyle/>
          <a:p>
            <a:r>
              <a:rPr lang="en-US" i="1" dirty="0"/>
              <a:t>Questions to go looking for conflict:</a:t>
            </a:r>
          </a:p>
          <a:p>
            <a:pPr>
              <a:spcBef>
                <a:spcPts val="1200"/>
              </a:spcBef>
              <a:spcAft>
                <a:spcPts val="600"/>
              </a:spcAft>
            </a:pPr>
            <a:r>
              <a:rPr lang="en-US" dirty="0"/>
              <a:t>Does anyone feel differently about this?</a:t>
            </a:r>
          </a:p>
          <a:p>
            <a:pPr>
              <a:spcBef>
                <a:spcPts val="1200"/>
              </a:spcBef>
              <a:spcAft>
                <a:spcPts val="600"/>
              </a:spcAft>
            </a:pPr>
            <a:r>
              <a:rPr lang="en-US" dirty="0"/>
              <a:t>What is something you’re sitting on that you haven’t expressed fully?</a:t>
            </a:r>
          </a:p>
          <a:p>
            <a:pPr>
              <a:spcBef>
                <a:spcPts val="1200"/>
              </a:spcBef>
              <a:spcAft>
                <a:spcPts val="600"/>
              </a:spcAft>
            </a:pPr>
            <a:r>
              <a:rPr lang="en-US" dirty="0"/>
              <a:t>What about your context do we need to know in order to work with you more effectively?</a:t>
            </a:r>
          </a:p>
          <a:p>
            <a:pPr>
              <a:spcBef>
                <a:spcPts val="1200"/>
              </a:spcBef>
              <a:spcAft>
                <a:spcPts val="600"/>
              </a:spcAft>
            </a:pPr>
            <a:r>
              <a:rPr lang="en-US" dirty="0"/>
              <a:t>What is a critical conversation that this group needs to have to do its best work?</a:t>
            </a:r>
          </a:p>
        </p:txBody>
      </p:sp>
    </p:spTree>
    <p:extLst>
      <p:ext uri="{BB962C8B-B14F-4D97-AF65-F5344CB8AC3E}">
        <p14:creationId xmlns:p14="http://schemas.microsoft.com/office/powerpoint/2010/main" val="222069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577814" y="267642"/>
            <a:ext cx="300083" cy="246708"/>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rgbClr val="D8C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832"/>
            </a:xfrm>
            <a:prstGeom prst="rect">
              <a:avLst/>
            </a:prstGeom>
            <a:noFill/>
          </p:spPr>
          <p:txBody>
            <a:bodyPr wrap="none" rtlCol="0">
              <a:spAutoFit/>
            </a:bodyPr>
            <a:lstStyle/>
            <a:p>
              <a:pPr algn="ctr"/>
              <a:r>
                <a:rPr lang="en-US" sz="900" b="1" dirty="0">
                  <a:solidFill>
                    <a:schemeClr val="bg1"/>
                  </a:solidFill>
                </a:rPr>
                <a:t>03</a:t>
              </a:r>
            </a:p>
          </p:txBody>
        </p:sp>
      </p:grpSp>
      <p:sp>
        <p:nvSpPr>
          <p:cNvPr id="20" name="Title 1"/>
          <p:cNvSpPr>
            <a:spLocks noGrp="1"/>
          </p:cNvSpPr>
          <p:nvPr>
            <p:ph type="title"/>
          </p:nvPr>
        </p:nvSpPr>
        <p:spPr>
          <a:xfrm>
            <a:off x="457200" y="438150"/>
            <a:ext cx="8229600" cy="523220"/>
          </a:xfrm>
        </p:spPr>
        <p:txBody>
          <a:bodyPr>
            <a:spAutoFit/>
          </a:bodyPr>
          <a:lstStyle/>
          <a:p>
            <a:r>
              <a:rPr lang="en-US" dirty="0">
                <a:solidFill>
                  <a:schemeClr val="tx2"/>
                </a:solidFill>
              </a:rPr>
              <a:t>Supportive Communication</a:t>
            </a:r>
          </a:p>
        </p:txBody>
      </p:sp>
      <p:sp>
        <p:nvSpPr>
          <p:cNvPr id="22" name="Rectangle 21"/>
          <p:cNvSpPr/>
          <p:nvPr/>
        </p:nvSpPr>
        <p:spPr>
          <a:xfrm>
            <a:off x="4343400" y="927481"/>
            <a:ext cx="457200" cy="23461"/>
          </a:xfrm>
          <a:prstGeom prst="rect">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4376753" y="1075321"/>
            <a:ext cx="388901" cy="1705361"/>
          </a:xfrm>
          <a:prstGeom prst="rect">
            <a:avLst/>
          </a:prstGeom>
        </p:spPr>
      </p:pic>
      <p:graphicFrame>
        <p:nvGraphicFramePr>
          <p:cNvPr id="12" name="Content Placeholder 11"/>
          <p:cNvGraphicFramePr>
            <a:graphicFrameLocks noGrp="1"/>
          </p:cNvGraphicFramePr>
          <p:nvPr>
            <p:ph idx="1"/>
            <p:extLst>
              <p:ext uri="{D42A27DB-BD31-4B8C-83A1-F6EECF244321}">
                <p14:modId xmlns:p14="http://schemas.microsoft.com/office/powerpoint/2010/main" val="2311329964"/>
              </p:ext>
            </p:extLst>
          </p:nvPr>
        </p:nvGraphicFramePr>
        <p:xfrm>
          <a:off x="533400" y="1200150"/>
          <a:ext cx="8044414" cy="3636976"/>
        </p:xfrm>
        <a:graphic>
          <a:graphicData uri="http://schemas.openxmlformats.org/drawingml/2006/table">
            <a:tbl>
              <a:tblPr firstRow="1" firstCol="1" bandRow="1">
                <a:tableStyleId>{5C22544A-7EE6-4342-B048-85BDC9FD1C3A}</a:tableStyleId>
              </a:tblPr>
              <a:tblGrid>
                <a:gridCol w="4022207">
                  <a:extLst>
                    <a:ext uri="{9D8B030D-6E8A-4147-A177-3AD203B41FA5}">
                      <a16:colId xmlns:a16="http://schemas.microsoft.com/office/drawing/2014/main" val="20000"/>
                    </a:ext>
                  </a:extLst>
                </a:gridCol>
                <a:gridCol w="4022207">
                  <a:extLst>
                    <a:ext uri="{9D8B030D-6E8A-4147-A177-3AD203B41FA5}">
                      <a16:colId xmlns:a16="http://schemas.microsoft.com/office/drawing/2014/main" val="20001"/>
                    </a:ext>
                  </a:extLst>
                </a:gridCol>
              </a:tblGrid>
              <a:tr h="825652">
                <a:tc>
                  <a:txBody>
                    <a:bodyPr/>
                    <a:lstStyle/>
                    <a:p>
                      <a:pPr marL="0" marR="0" algn="ctr">
                        <a:spcBef>
                          <a:spcPts val="0"/>
                        </a:spcBef>
                        <a:spcAft>
                          <a:spcPts val="0"/>
                        </a:spcAft>
                      </a:pPr>
                      <a:r>
                        <a:rPr lang="en-US" sz="1400" dirty="0">
                          <a:effectLst/>
                        </a:rPr>
                        <a:t>Ambushing</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0369" marR="60369" marT="0" marB="0">
                    <a:solidFill>
                      <a:schemeClr val="accent3"/>
                    </a:solidFill>
                  </a:tcPr>
                </a:tc>
                <a:tc>
                  <a:txBody>
                    <a:bodyPr/>
                    <a:lstStyle/>
                    <a:p>
                      <a:pPr marL="0" marR="0" algn="ctr">
                        <a:spcBef>
                          <a:spcPts val="0"/>
                        </a:spcBef>
                        <a:spcAft>
                          <a:spcPts val="0"/>
                        </a:spcAft>
                      </a:pPr>
                      <a:r>
                        <a:rPr lang="en-US" sz="1400" b="1" dirty="0">
                          <a:solidFill>
                            <a:schemeClr val="bg1"/>
                          </a:solidFill>
                          <a:effectLst/>
                        </a:rPr>
                        <a:t>Probing</a:t>
                      </a:r>
                    </a:p>
                    <a:p>
                      <a:pPr marL="0" marR="0" algn="ctr">
                        <a:spcBef>
                          <a:spcPts val="0"/>
                        </a:spcBef>
                        <a:spcAft>
                          <a:spcPts val="0"/>
                        </a:spcAft>
                      </a:pPr>
                      <a:r>
                        <a:rPr lang="en-US" sz="1400" b="1" dirty="0">
                          <a:solidFill>
                            <a:schemeClr val="bg1"/>
                          </a:solidFill>
                          <a:effectLst/>
                        </a:rPr>
                        <a:t> </a:t>
                      </a:r>
                    </a:p>
                    <a:p>
                      <a:pPr marL="0" marR="0" algn="ctr">
                        <a:spcBef>
                          <a:spcPts val="0"/>
                        </a:spcBef>
                        <a:spcAft>
                          <a:spcPts val="0"/>
                        </a:spcAft>
                      </a:pPr>
                      <a:r>
                        <a:rPr lang="en-US" sz="1400" b="1" dirty="0">
                          <a:solidFill>
                            <a:schemeClr val="bg1"/>
                          </a:solidFill>
                          <a:effectLst/>
                        </a:rPr>
                        <a:t> </a:t>
                      </a:r>
                      <a:endParaRPr lang="en-US" sz="14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0369" marR="60369" marT="0" marB="0">
                    <a:solidFill>
                      <a:schemeClr val="accent3"/>
                    </a:solidFill>
                  </a:tcPr>
                </a:tc>
                <a:extLst>
                  <a:ext uri="{0D108BD9-81ED-4DB2-BD59-A6C34878D82A}">
                    <a16:rowId xmlns:a16="http://schemas.microsoft.com/office/drawing/2014/main" val="10000"/>
                  </a:ext>
                </a:extLst>
              </a:tr>
              <a:tr h="965048">
                <a:tc>
                  <a:txBody>
                    <a:bodyPr/>
                    <a:lstStyle/>
                    <a:p>
                      <a:pPr marL="0" marR="0" algn="ctr">
                        <a:spcBef>
                          <a:spcPts val="0"/>
                        </a:spcBef>
                        <a:spcAft>
                          <a:spcPts val="0"/>
                        </a:spcAft>
                      </a:pPr>
                      <a:r>
                        <a:rPr lang="en-US" sz="1400" dirty="0">
                          <a:effectLst/>
                        </a:rPr>
                        <a:t>Derailing</a:t>
                      </a:r>
                    </a:p>
                  </a:txBody>
                  <a:tcPr marL="60369" marR="60369" marT="0" marB="0"/>
                </a:tc>
                <a:tc>
                  <a:txBody>
                    <a:bodyPr/>
                    <a:lstStyle/>
                    <a:p>
                      <a:pPr marL="0" marR="0" algn="ctr">
                        <a:spcBef>
                          <a:spcPts val="0"/>
                        </a:spcBef>
                        <a:spcAft>
                          <a:spcPts val="0"/>
                        </a:spcAft>
                      </a:pPr>
                      <a:r>
                        <a:rPr lang="en-US" sz="1400" b="1" dirty="0">
                          <a:solidFill>
                            <a:schemeClr val="bg1"/>
                          </a:solidFill>
                          <a:effectLst/>
                        </a:rPr>
                        <a:t>Support</a:t>
                      </a:r>
                      <a:endParaRPr lang="en-US" sz="14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0369" marR="60369" marT="0" marB="0">
                    <a:solidFill>
                      <a:schemeClr val="accent1"/>
                    </a:solidFill>
                  </a:tcPr>
                </a:tc>
                <a:extLst>
                  <a:ext uri="{0D108BD9-81ED-4DB2-BD59-A6C34878D82A}">
                    <a16:rowId xmlns:a16="http://schemas.microsoft.com/office/drawing/2014/main" val="10001"/>
                  </a:ext>
                </a:extLst>
              </a:tr>
              <a:tr h="965048">
                <a:tc>
                  <a:txBody>
                    <a:bodyPr/>
                    <a:lstStyle/>
                    <a:p>
                      <a:pPr marL="0" marR="0" algn="ctr">
                        <a:spcBef>
                          <a:spcPts val="0"/>
                        </a:spcBef>
                        <a:spcAft>
                          <a:spcPts val="0"/>
                        </a:spcAft>
                      </a:pPr>
                      <a:r>
                        <a:rPr lang="en-US" sz="1400" dirty="0">
                          <a:effectLst/>
                        </a:rPr>
                        <a:t>Negative Evaluation / Contempt, Blame</a:t>
                      </a:r>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0369" marR="60369" marT="0" marB="0">
                    <a:solidFill>
                      <a:schemeClr val="accent4"/>
                    </a:solidFill>
                  </a:tcPr>
                </a:tc>
                <a:tc>
                  <a:txBody>
                    <a:bodyPr/>
                    <a:lstStyle/>
                    <a:p>
                      <a:pPr marL="0" marR="0" algn="ctr">
                        <a:spcBef>
                          <a:spcPts val="0"/>
                        </a:spcBef>
                        <a:spcAft>
                          <a:spcPts val="0"/>
                        </a:spcAft>
                      </a:pPr>
                      <a:r>
                        <a:rPr lang="en-US" sz="1400" b="1" dirty="0">
                          <a:solidFill>
                            <a:schemeClr val="bg1"/>
                          </a:solidFill>
                          <a:effectLst/>
                        </a:rPr>
                        <a:t>Positive Evaluation / Care</a:t>
                      </a:r>
                    </a:p>
                  </a:txBody>
                  <a:tcPr marL="60369" marR="60369" marT="0" marB="0">
                    <a:solidFill>
                      <a:schemeClr val="accent4"/>
                    </a:solidFill>
                  </a:tcPr>
                </a:tc>
                <a:extLst>
                  <a:ext uri="{0D108BD9-81ED-4DB2-BD59-A6C34878D82A}">
                    <a16:rowId xmlns:a16="http://schemas.microsoft.com/office/drawing/2014/main" val="10002"/>
                  </a:ext>
                </a:extLst>
              </a:tr>
              <a:tr h="825652">
                <a:tc>
                  <a:txBody>
                    <a:bodyPr/>
                    <a:lstStyle/>
                    <a:p>
                      <a:pPr marL="0" marR="0" algn="ctr">
                        <a:spcBef>
                          <a:spcPts val="0"/>
                        </a:spcBef>
                        <a:spcAft>
                          <a:spcPts val="0"/>
                        </a:spcAft>
                      </a:pPr>
                      <a:r>
                        <a:rPr lang="en-US" sz="1400" dirty="0">
                          <a:effectLst/>
                        </a:rPr>
                        <a:t>Indifference</a:t>
                      </a:r>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0369" marR="60369" marT="0" marB="0">
                    <a:solidFill>
                      <a:schemeClr val="accent6"/>
                    </a:solidFill>
                  </a:tcPr>
                </a:tc>
                <a:tc>
                  <a:txBody>
                    <a:bodyPr/>
                    <a:lstStyle/>
                    <a:p>
                      <a:pPr marL="0" marR="0" algn="ctr">
                        <a:spcBef>
                          <a:spcPts val="0"/>
                        </a:spcBef>
                        <a:spcAft>
                          <a:spcPts val="0"/>
                        </a:spcAft>
                      </a:pPr>
                      <a:r>
                        <a:rPr lang="en-US" sz="1400" b="1" dirty="0">
                          <a:solidFill>
                            <a:schemeClr val="bg1"/>
                          </a:solidFill>
                          <a:effectLst/>
                        </a:rPr>
                        <a:t>Empathy/Compassion</a:t>
                      </a:r>
                    </a:p>
                    <a:p>
                      <a:pPr marL="0" marR="0" algn="ctr">
                        <a:spcBef>
                          <a:spcPts val="0"/>
                        </a:spcBef>
                        <a:spcAft>
                          <a:spcPts val="0"/>
                        </a:spcAft>
                      </a:pPr>
                      <a:r>
                        <a:rPr lang="en-US" sz="1400" b="1" dirty="0">
                          <a:solidFill>
                            <a:schemeClr val="bg1"/>
                          </a:solidFill>
                          <a:effectLst/>
                        </a:rPr>
                        <a:t>  </a:t>
                      </a:r>
                    </a:p>
                    <a:p>
                      <a:pPr marL="0" marR="0" algn="ctr">
                        <a:spcBef>
                          <a:spcPts val="0"/>
                        </a:spcBef>
                        <a:spcAft>
                          <a:spcPts val="0"/>
                        </a:spcAft>
                      </a:pPr>
                      <a:r>
                        <a:rPr lang="en-US" sz="1400" b="1" dirty="0">
                          <a:solidFill>
                            <a:schemeClr val="bg1"/>
                          </a:solidFill>
                          <a:effectLst/>
                        </a:rPr>
                        <a:t> </a:t>
                      </a:r>
                    </a:p>
                    <a:p>
                      <a:pPr marL="0" marR="0" algn="ctr">
                        <a:spcBef>
                          <a:spcPts val="0"/>
                        </a:spcBef>
                        <a:spcAft>
                          <a:spcPts val="0"/>
                        </a:spcAft>
                      </a:pPr>
                      <a:r>
                        <a:rPr lang="en-US" sz="1400" b="1" dirty="0">
                          <a:solidFill>
                            <a:schemeClr val="bg1"/>
                          </a:solidFill>
                          <a:effectLst/>
                        </a:rPr>
                        <a:t> </a:t>
                      </a:r>
                      <a:endParaRPr lang="en-US" sz="14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0369" marR="60369" marT="0" marB="0">
                    <a:solidFill>
                      <a:schemeClr val="accent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266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9139"/>
            <a:ext cx="6577928" cy="1170537"/>
          </a:xfrm>
        </p:spPr>
        <p:txBody>
          <a:bodyPr/>
          <a:lstStyle/>
          <a:p>
            <a:r>
              <a:rPr lang="en-US" dirty="0">
                <a:solidFill>
                  <a:schemeClr val="tx2"/>
                </a:solidFill>
              </a:rPr>
              <a:t>Circle Listening</a:t>
            </a:r>
          </a:p>
        </p:txBody>
      </p:sp>
      <p:sp>
        <p:nvSpPr>
          <p:cNvPr id="3" name="Content Placeholder 2"/>
          <p:cNvSpPr>
            <a:spLocks noGrp="1"/>
          </p:cNvSpPr>
          <p:nvPr>
            <p:ph idx="1"/>
          </p:nvPr>
        </p:nvSpPr>
        <p:spPr>
          <a:xfrm>
            <a:off x="1676400" y="1200151"/>
            <a:ext cx="7010400" cy="3394472"/>
          </a:xfrm>
        </p:spPr>
        <p:txBody>
          <a:bodyPr/>
          <a:lstStyle/>
          <a:p>
            <a:pPr marL="0" indent="0">
              <a:buNone/>
            </a:pPr>
            <a:r>
              <a:rPr lang="en-US" dirty="0">
                <a:solidFill>
                  <a:schemeClr val="tx2"/>
                </a:solidFill>
              </a:rPr>
              <a:t>Based on your work right now, what will it look like for the next generation?</a:t>
            </a:r>
          </a:p>
          <a:p>
            <a:pPr marL="0" indent="0">
              <a:buNone/>
            </a:pPr>
            <a:endParaRPr lang="en-US" dirty="0"/>
          </a:p>
          <a:p>
            <a:pPr lvl="0"/>
            <a:r>
              <a:rPr lang="en-US" dirty="0"/>
              <a:t>Write two or three sentences in response to this question.</a:t>
            </a:r>
          </a:p>
          <a:p>
            <a:pPr lvl="0"/>
            <a:endParaRPr lang="en-US" dirty="0"/>
          </a:p>
          <a:p>
            <a:pPr lvl="0"/>
            <a:r>
              <a:rPr lang="en-US" dirty="0"/>
              <a:t>Select an image that tells this story.</a:t>
            </a:r>
          </a:p>
          <a:p>
            <a:pPr marL="0" indent="0">
              <a:buNone/>
            </a:pPr>
            <a:endParaRPr lang="en-US" dirty="0"/>
          </a:p>
          <a:p>
            <a:pPr lvl="0"/>
            <a:r>
              <a:rPr lang="en-US" dirty="0"/>
              <a:t>Share the story in the circle.</a:t>
            </a:r>
          </a:p>
          <a:p>
            <a:endParaRPr lang="en-US" dirty="0"/>
          </a:p>
        </p:txBody>
      </p:sp>
    </p:spTree>
    <p:extLst>
      <p:ext uri="{BB962C8B-B14F-4D97-AF65-F5344CB8AC3E}">
        <p14:creationId xmlns:p14="http://schemas.microsoft.com/office/powerpoint/2010/main" val="424417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0"/>
            <a:ext cx="9144000" cy="5143500"/>
          </a:xfrm>
          <a:prstGeom prst="rect">
            <a:avLst/>
          </a:prstGeom>
          <a:gradFill>
            <a:gsLst>
              <a:gs pos="0">
                <a:schemeClr val="bg1"/>
              </a:gs>
              <a:gs pos="41000">
                <a:schemeClr val="bg1"/>
              </a:gs>
              <a:gs pos="100000">
                <a:srgbClr val="D8CEB9"/>
              </a:gs>
            </a:gsLst>
            <a:lin ang="1620000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2" name="Title 1"/>
          <p:cNvSpPr txBox="1">
            <a:spLocks/>
          </p:cNvSpPr>
          <p:nvPr/>
        </p:nvSpPr>
        <p:spPr>
          <a:xfrm>
            <a:off x="1897421" y="1744920"/>
            <a:ext cx="5349158" cy="107721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4400" b="1" dirty="0">
                <a:solidFill>
                  <a:srgbClr val="C24827"/>
                </a:solidFill>
                <a:latin typeface="Gotham Bold" pitchFamily="50" charset="0"/>
              </a:rPr>
              <a:t>Have questions?</a:t>
            </a:r>
          </a:p>
          <a:p>
            <a:r>
              <a:rPr lang="en-US" sz="2000" dirty="0">
                <a:solidFill>
                  <a:srgbClr val="3D352B"/>
                </a:solidFill>
                <a:latin typeface="Gotham Bold" pitchFamily="50" charset="0"/>
              </a:rPr>
              <a:t>Helpline: 1-800-338-1798</a:t>
            </a:r>
            <a:endParaRPr lang="en-US" sz="2400" dirty="0">
              <a:solidFill>
                <a:srgbClr val="3D352B"/>
              </a:solidFill>
              <a:latin typeface="Gotham Bold" pitchFamily="50" charset="0"/>
            </a:endParaRPr>
          </a:p>
        </p:txBody>
      </p:sp>
      <p:grpSp>
        <p:nvGrpSpPr>
          <p:cNvPr id="4" name="Group 3"/>
          <p:cNvGrpSpPr/>
          <p:nvPr/>
        </p:nvGrpSpPr>
        <p:grpSpPr>
          <a:xfrm>
            <a:off x="2039129" y="4013535"/>
            <a:ext cx="5065742" cy="234615"/>
            <a:chOff x="2430562" y="3060886"/>
            <a:chExt cx="5065742" cy="234615"/>
          </a:xfrm>
        </p:grpSpPr>
        <p:sp>
          <p:nvSpPr>
            <p:cNvPr id="44" name="Freeform 16"/>
            <p:cNvSpPr>
              <a:spLocks/>
            </p:cNvSpPr>
            <p:nvPr/>
          </p:nvSpPr>
          <p:spPr bwMode="auto">
            <a:xfrm>
              <a:off x="3657600" y="3126469"/>
              <a:ext cx="192672" cy="15657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3D352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6"/>
            <p:cNvSpPr>
              <a:spLocks noEditPoints="1"/>
            </p:cNvSpPr>
            <p:nvPr/>
          </p:nvSpPr>
          <p:spPr bwMode="auto">
            <a:xfrm>
              <a:off x="2430562" y="3105150"/>
              <a:ext cx="177891" cy="177891"/>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rgbClr val="3D352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p:nvSpPr>
          <p:spPr bwMode="auto">
            <a:xfrm>
              <a:off x="5004379" y="3103326"/>
              <a:ext cx="101021" cy="181538"/>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rgbClr val="3D352B"/>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Content Placeholder 2"/>
            <p:cNvSpPr txBox="1">
              <a:spLocks/>
            </p:cNvSpPr>
            <p:nvPr/>
          </p:nvSpPr>
          <p:spPr>
            <a:xfrm>
              <a:off x="2582849" y="3060886"/>
              <a:ext cx="1094996" cy="234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rgbClr val="C24827"/>
                  </a:solidFill>
                </a:rPr>
                <a:t>OKCNP</a:t>
              </a:r>
            </a:p>
          </p:txBody>
        </p:sp>
        <p:sp>
          <p:nvSpPr>
            <p:cNvPr id="49" name="Content Placeholder 2"/>
            <p:cNvSpPr txBox="1">
              <a:spLocks/>
            </p:cNvSpPr>
            <p:nvPr/>
          </p:nvSpPr>
          <p:spPr>
            <a:xfrm>
              <a:off x="3850272" y="3060886"/>
              <a:ext cx="1094996" cy="234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rgbClr val="C24827"/>
                  </a:solidFill>
                </a:rPr>
                <a:t>@OKCNP</a:t>
              </a:r>
            </a:p>
          </p:txBody>
        </p:sp>
        <p:sp>
          <p:nvSpPr>
            <p:cNvPr id="50" name="Content Placeholder 2"/>
            <p:cNvSpPr txBox="1">
              <a:spLocks/>
            </p:cNvSpPr>
            <p:nvPr/>
          </p:nvSpPr>
          <p:spPr>
            <a:xfrm>
              <a:off x="5105400" y="3060886"/>
              <a:ext cx="1094996" cy="234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rgbClr val="C24827"/>
                  </a:solidFill>
                </a:rPr>
                <a:t>OKCNP</a:t>
              </a:r>
            </a:p>
          </p:txBody>
        </p:sp>
        <p:sp>
          <p:nvSpPr>
            <p:cNvPr id="51" name="Freeform 23"/>
            <p:cNvSpPr>
              <a:spLocks noEditPoints="1"/>
            </p:cNvSpPr>
            <p:nvPr/>
          </p:nvSpPr>
          <p:spPr bwMode="auto">
            <a:xfrm>
              <a:off x="6188827" y="3134159"/>
              <a:ext cx="201879" cy="125288"/>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3D352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Content Placeholder 2"/>
            <p:cNvSpPr txBox="1">
              <a:spLocks/>
            </p:cNvSpPr>
            <p:nvPr/>
          </p:nvSpPr>
          <p:spPr>
            <a:xfrm>
              <a:off x="6401308" y="3060886"/>
              <a:ext cx="1094996" cy="234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rgbClr val="C24827"/>
                  </a:solidFill>
                </a:rPr>
                <a:t>info@okcnp.org</a:t>
              </a:r>
            </a:p>
          </p:txBody>
        </p:sp>
      </p:grpSp>
      <p:sp>
        <p:nvSpPr>
          <p:cNvPr id="53" name="Rectangle 52"/>
          <p:cNvSpPr/>
          <p:nvPr/>
        </p:nvSpPr>
        <p:spPr>
          <a:xfrm>
            <a:off x="2019486" y="2870535"/>
            <a:ext cx="5105028" cy="769441"/>
          </a:xfrm>
          <a:prstGeom prst="rect">
            <a:avLst/>
          </a:prstGeom>
        </p:spPr>
        <p:txBody>
          <a:bodyPr wrap="square">
            <a:spAutoFit/>
          </a:bodyPr>
          <a:lstStyle/>
          <a:p>
            <a:pPr algn="ctr"/>
            <a:r>
              <a:rPr lang="en-US" sz="1100" dirty="0">
                <a:solidFill>
                  <a:srgbClr val="3D352B"/>
                </a:solidFill>
                <a:latin typeface="Gotham Book" panose="02000603040000020004" pitchFamily="2" charset="0"/>
              </a:rPr>
              <a:t>720 W. Wilshire Blvd., Suite 115, Oklahoma City, OK 73116</a:t>
            </a:r>
          </a:p>
          <a:p>
            <a:pPr algn="ctr"/>
            <a:r>
              <a:rPr lang="en-US" sz="1100" dirty="0">
                <a:solidFill>
                  <a:srgbClr val="3D352B"/>
                </a:solidFill>
                <a:latin typeface="Gotham Book" panose="02000603040000020004" pitchFamily="2" charset="0"/>
              </a:rPr>
              <a:t>405-463-6886</a:t>
            </a:r>
          </a:p>
          <a:p>
            <a:pPr algn="ctr"/>
            <a:r>
              <a:rPr lang="en-US" sz="1100" dirty="0">
                <a:solidFill>
                  <a:srgbClr val="3D352B"/>
                </a:solidFill>
                <a:latin typeface="Gotham Book" panose="02000603040000020004" pitchFamily="2" charset="0"/>
              </a:rPr>
              <a:t>5330 East 31</a:t>
            </a:r>
            <a:r>
              <a:rPr lang="en-US" sz="1100" baseline="30000" dirty="0">
                <a:solidFill>
                  <a:srgbClr val="3D352B"/>
                </a:solidFill>
                <a:latin typeface="Gotham Book" panose="02000603040000020004" pitchFamily="2" charset="0"/>
              </a:rPr>
              <a:t>st</a:t>
            </a:r>
            <a:r>
              <a:rPr lang="en-US" sz="1100" dirty="0">
                <a:solidFill>
                  <a:srgbClr val="3D352B"/>
                </a:solidFill>
                <a:latin typeface="Gotham Book" panose="02000603040000020004" pitchFamily="2" charset="0"/>
              </a:rPr>
              <a:t> Street, Suite 200, Tulsa, OK 74135</a:t>
            </a:r>
          </a:p>
          <a:p>
            <a:pPr algn="ctr"/>
            <a:r>
              <a:rPr lang="en-US" sz="1100" dirty="0">
                <a:solidFill>
                  <a:srgbClr val="3D352B"/>
                </a:solidFill>
                <a:latin typeface="Gotham Book" panose="02000603040000020004" pitchFamily="2" charset="0"/>
              </a:rPr>
              <a:t>918-392-7984</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293966" y="86577"/>
            <a:ext cx="556068" cy="2438401"/>
          </a:xfrm>
          <a:prstGeom prst="rect">
            <a:avLst/>
          </a:prstGeom>
        </p:spPr>
      </p:pic>
    </p:spTree>
    <p:extLst>
      <p:ext uri="{BB962C8B-B14F-4D97-AF65-F5344CB8AC3E}">
        <p14:creationId xmlns:p14="http://schemas.microsoft.com/office/powerpoint/2010/main" val="9873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1000"/>
                                        <p:tgtEl>
                                          <p:spTgt spid="4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Agreement</a:t>
            </a:r>
          </a:p>
        </p:txBody>
      </p:sp>
      <p:sp>
        <p:nvSpPr>
          <p:cNvPr id="3" name="Content Placeholder 2"/>
          <p:cNvSpPr>
            <a:spLocks noGrp="1"/>
          </p:cNvSpPr>
          <p:nvPr>
            <p:ph idx="1"/>
          </p:nvPr>
        </p:nvSpPr>
        <p:spPr/>
        <p:txBody>
          <a:bodyPr/>
          <a:lstStyle/>
          <a:p>
            <a:pPr>
              <a:lnSpc>
                <a:spcPct val="150000"/>
              </a:lnSpc>
            </a:pPr>
            <a:r>
              <a:rPr lang="en-US" dirty="0"/>
              <a:t>Confidentiality</a:t>
            </a:r>
          </a:p>
          <a:p>
            <a:pPr>
              <a:lnSpc>
                <a:spcPct val="150000"/>
              </a:lnSpc>
            </a:pPr>
            <a:r>
              <a:rPr lang="en-US" dirty="0"/>
              <a:t>Bring our best</a:t>
            </a:r>
          </a:p>
          <a:p>
            <a:pPr>
              <a:lnSpc>
                <a:spcPct val="150000"/>
              </a:lnSpc>
            </a:pPr>
            <a:r>
              <a:rPr lang="en-US" dirty="0"/>
              <a:t>Open-mindedness</a:t>
            </a:r>
          </a:p>
          <a:p>
            <a:pPr>
              <a:lnSpc>
                <a:spcPct val="150000"/>
              </a:lnSpc>
            </a:pPr>
            <a:r>
              <a:rPr lang="en-US" dirty="0"/>
              <a:t>Healthy Conflict</a:t>
            </a:r>
          </a:p>
          <a:p>
            <a:pPr>
              <a:lnSpc>
                <a:spcPct val="150000"/>
              </a:lnSpc>
            </a:pPr>
            <a:r>
              <a:rPr lang="en-US" dirty="0"/>
              <a:t>Take turns: step in - step back - step up - speak out</a:t>
            </a:r>
          </a:p>
          <a:p>
            <a:pPr>
              <a:lnSpc>
                <a:spcPct val="150000"/>
              </a:lnSpc>
            </a:pPr>
            <a:r>
              <a:rPr lang="en-US" dirty="0"/>
              <a:t>Culturally responsible</a:t>
            </a:r>
          </a:p>
          <a:p>
            <a:pPr>
              <a:lnSpc>
                <a:spcPct val="150000"/>
              </a:lnSpc>
            </a:pPr>
            <a:r>
              <a:rPr lang="en-US" dirty="0"/>
              <a:t>Respectful dialogue</a:t>
            </a:r>
          </a:p>
        </p:txBody>
      </p:sp>
    </p:spTree>
    <p:extLst>
      <p:ext uri="{BB962C8B-B14F-4D97-AF65-F5344CB8AC3E}">
        <p14:creationId xmlns:p14="http://schemas.microsoft.com/office/powerpoint/2010/main" val="200947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14550"/>
            <a:ext cx="8077200" cy="369332"/>
          </a:xfrm>
          <a:prstGeom prst="rect">
            <a:avLst/>
          </a:prstGeom>
          <a:noFill/>
        </p:spPr>
        <p:txBody>
          <a:bodyPr wrap="square" rtlCol="0">
            <a:spAutoFit/>
          </a:bodyPr>
          <a:lstStyle/>
          <a:p>
            <a:r>
              <a:rPr lang="en-US" dirty="0"/>
              <a:t>“Collaboration is an unnatural act between </a:t>
            </a:r>
            <a:r>
              <a:rPr lang="en-US" dirty="0" err="1"/>
              <a:t>unconsenting</a:t>
            </a:r>
            <a:r>
              <a:rPr lang="en-US" dirty="0"/>
              <a:t> adults.” -- Jocelyn Elders</a:t>
            </a:r>
          </a:p>
        </p:txBody>
      </p:sp>
    </p:spTree>
    <p:extLst>
      <p:ext uri="{BB962C8B-B14F-4D97-AF65-F5344CB8AC3E}">
        <p14:creationId xmlns:p14="http://schemas.microsoft.com/office/powerpoint/2010/main" val="217579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14550"/>
            <a:ext cx="8077200" cy="369332"/>
          </a:xfrm>
          <a:prstGeom prst="rect">
            <a:avLst/>
          </a:prstGeom>
          <a:noFill/>
        </p:spPr>
        <p:txBody>
          <a:bodyPr wrap="square" rtlCol="0">
            <a:spAutoFit/>
          </a:bodyPr>
          <a:lstStyle/>
          <a:p>
            <a:r>
              <a:rPr lang="en-US" dirty="0"/>
              <a:t>“Groups are dumber than individuals unless trust, emotion, and sharing is present.”</a:t>
            </a:r>
          </a:p>
        </p:txBody>
      </p:sp>
    </p:spTree>
    <p:extLst>
      <p:ext uri="{BB962C8B-B14F-4D97-AF65-F5344CB8AC3E}">
        <p14:creationId xmlns:p14="http://schemas.microsoft.com/office/powerpoint/2010/main" val="227236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14550"/>
            <a:ext cx="8077200" cy="646331"/>
          </a:xfrm>
          <a:prstGeom prst="rect">
            <a:avLst/>
          </a:prstGeom>
          <a:noFill/>
        </p:spPr>
        <p:txBody>
          <a:bodyPr wrap="square" rtlCol="0">
            <a:spAutoFit/>
          </a:bodyPr>
          <a:lstStyle/>
          <a:p>
            <a:r>
              <a:rPr lang="en-US" dirty="0"/>
              <a:t>“A team is not a group of people who work together. A team is a group of people who trust each other.” – Simon </a:t>
            </a:r>
            <a:r>
              <a:rPr lang="en-US" dirty="0" err="1"/>
              <a:t>Sineck</a:t>
            </a:r>
            <a:endParaRPr lang="en-US" dirty="0"/>
          </a:p>
        </p:txBody>
      </p:sp>
    </p:spTree>
    <p:extLst>
      <p:ext uri="{BB962C8B-B14F-4D97-AF65-F5344CB8AC3E}">
        <p14:creationId xmlns:p14="http://schemas.microsoft.com/office/powerpoint/2010/main" val="123865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382000" cy="3809999"/>
          </a:xfrm>
        </p:spPr>
        <p:txBody>
          <a:bodyPr>
            <a:normAutofit/>
          </a:bodyPr>
          <a:lstStyle/>
          <a:p>
            <a:r>
              <a:rPr lang="en-US" sz="2800" dirty="0"/>
              <a:t>What does it mean to build a strong team?</a:t>
            </a:r>
            <a:br>
              <a:rPr lang="en-US" sz="2800" dirty="0"/>
            </a:br>
            <a:br>
              <a:rPr lang="en-US" sz="2800" dirty="0"/>
            </a:br>
            <a:r>
              <a:rPr lang="en-US" sz="2800" dirty="0"/>
              <a:t>How do you know whether or not you have a good team? What are the elements and conditions that tell you that?</a:t>
            </a:r>
            <a:br>
              <a:rPr lang="en-US" sz="2800" dirty="0"/>
            </a:br>
            <a:br>
              <a:rPr lang="en-US" sz="2800" dirty="0"/>
            </a:br>
            <a:r>
              <a:rPr lang="en-US" sz="2800" dirty="0"/>
              <a:t>Who is your team and how do you know?</a:t>
            </a:r>
          </a:p>
        </p:txBody>
      </p:sp>
      <p:sp>
        <p:nvSpPr>
          <p:cNvPr id="3" name="Text Placeholder 2"/>
          <p:cNvSpPr>
            <a:spLocks noGrp="1"/>
          </p:cNvSpPr>
          <p:nvPr>
            <p:ph type="body" idx="1"/>
          </p:nvPr>
        </p:nvSpPr>
        <p:spPr>
          <a:xfrm>
            <a:off x="533400" y="514350"/>
            <a:ext cx="7772400" cy="457200"/>
          </a:xfrm>
        </p:spPr>
        <p:txBody>
          <a:bodyPr/>
          <a:lstStyle/>
          <a:p>
            <a:r>
              <a:rPr lang="en-US" dirty="0"/>
              <a:t>Discussion:</a:t>
            </a:r>
          </a:p>
        </p:txBody>
      </p:sp>
    </p:spTree>
    <p:extLst>
      <p:ext uri="{BB962C8B-B14F-4D97-AF65-F5344CB8AC3E}">
        <p14:creationId xmlns:p14="http://schemas.microsoft.com/office/powerpoint/2010/main" val="315100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370018"/>
            <a:ext cx="7886700" cy="994172"/>
          </a:xfrm>
        </p:spPr>
        <p:txBody>
          <a:bodyPr>
            <a:normAutofit/>
          </a:bodyPr>
          <a:lstStyle/>
          <a:p>
            <a:r>
              <a:rPr lang="en-US" spc="-150" dirty="0">
                <a:solidFill>
                  <a:srgbClr val="000000"/>
                </a:solidFill>
                <a:latin typeface="Gotham Book" panose="02000603040000020004" pitchFamily="2" charset="0"/>
              </a:rPr>
              <a:t>What we know about Leadership</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24125" y="1364190"/>
            <a:ext cx="4286250" cy="3214688"/>
          </a:xfrm>
        </p:spPr>
      </p:pic>
      <p:grpSp>
        <p:nvGrpSpPr>
          <p:cNvPr id="5" name="Group 4"/>
          <p:cNvGrpSpPr/>
          <p:nvPr/>
        </p:nvGrpSpPr>
        <p:grpSpPr>
          <a:xfrm>
            <a:off x="8573289" y="266144"/>
            <a:ext cx="300083" cy="248207"/>
            <a:chOff x="8573289" y="266143"/>
            <a:chExt cx="300083" cy="248207"/>
          </a:xfrm>
        </p:grpSpPr>
        <p:sp>
          <p:nvSpPr>
            <p:cNvPr id="6" name="Pentagon 5"/>
            <p:cNvSpPr/>
            <p:nvPr/>
          </p:nvSpPr>
          <p:spPr>
            <a:xfrm rot="5400000">
              <a:off x="8610600" y="285750"/>
              <a:ext cx="228600" cy="228600"/>
            </a:xfrm>
            <a:prstGeom prst="homePlate">
              <a:avLst>
                <a:gd name="adj" fmla="val 26119"/>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8573289" y="266143"/>
              <a:ext cx="300083" cy="230832"/>
            </a:xfrm>
            <a:prstGeom prst="rect">
              <a:avLst/>
            </a:prstGeom>
            <a:noFill/>
          </p:spPr>
          <p:txBody>
            <a:bodyPr wrap="none" rtlCol="0">
              <a:spAutoFit/>
            </a:bodyPr>
            <a:lstStyle/>
            <a:p>
              <a:pPr algn="ctr"/>
              <a:r>
                <a:rPr lang="en-US" sz="900" b="1" dirty="0">
                  <a:solidFill>
                    <a:prstClr val="white"/>
                  </a:solidFill>
                </a:rPr>
                <a:t>03</a:t>
              </a:r>
            </a:p>
          </p:txBody>
        </p:sp>
      </p:grpSp>
      <p:sp>
        <p:nvSpPr>
          <p:cNvPr id="8" name="Rectangle 7"/>
          <p:cNvSpPr/>
          <p:nvPr/>
        </p:nvSpPr>
        <p:spPr>
          <a:xfrm>
            <a:off x="4286250" y="1114711"/>
            <a:ext cx="342900" cy="175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accent5"/>
              </a:solidFill>
            </a:endParaRPr>
          </a:p>
        </p:txBody>
      </p:sp>
    </p:spTree>
    <p:extLst>
      <p:ext uri="{BB962C8B-B14F-4D97-AF65-F5344CB8AC3E}">
        <p14:creationId xmlns:p14="http://schemas.microsoft.com/office/powerpoint/2010/main" val="213943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8750"/>
            <a:ext cx="9144000" cy="1828800"/>
            <a:chOff x="0" y="1428750"/>
            <a:chExt cx="9144000" cy="1828800"/>
          </a:xfrm>
        </p:grpSpPr>
        <p:sp>
          <p:nvSpPr>
            <p:cNvPr id="12" name="Rectangle 11"/>
            <p:cNvSpPr/>
            <p:nvPr/>
          </p:nvSpPr>
          <p:spPr>
            <a:xfrm>
              <a:off x="2971800" y="1428750"/>
              <a:ext cx="6172200" cy="1828800"/>
            </a:xfrm>
            <a:prstGeom prst="rect">
              <a:avLst/>
            </a:prstGeom>
            <a:solidFill>
              <a:srgbClr val="D8C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Pentagon 14"/>
            <p:cNvSpPr/>
            <p:nvPr/>
          </p:nvSpPr>
          <p:spPr>
            <a:xfrm>
              <a:off x="0" y="1428750"/>
              <a:ext cx="3657600" cy="1828800"/>
            </a:xfrm>
            <a:prstGeom prst="homePlate">
              <a:avLst>
                <a:gd name="adj" fmla="val 0"/>
              </a:avLst>
            </a:prstGeom>
            <a:solidFill>
              <a:srgbClr val="B24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0" name="Title 1"/>
          <p:cNvSpPr>
            <a:spLocks noGrp="1"/>
          </p:cNvSpPr>
          <p:nvPr>
            <p:ph type="title" idx="4294967295"/>
          </p:nvPr>
        </p:nvSpPr>
        <p:spPr>
          <a:xfrm>
            <a:off x="469901" y="447774"/>
            <a:ext cx="8229600" cy="507831"/>
          </a:xfrm>
        </p:spPr>
        <p:txBody>
          <a:bodyPr>
            <a:spAutoFit/>
          </a:bodyPr>
          <a:lstStyle/>
          <a:p>
            <a:r>
              <a:rPr lang="en-US" sz="2700" spc="-150" dirty="0">
                <a:solidFill>
                  <a:srgbClr val="000000"/>
                </a:solidFill>
                <a:latin typeface="Gotham Book" panose="02000603040000020004" pitchFamily="2" charset="0"/>
              </a:rPr>
              <a:t>The Challenge for Managers: Competence</a:t>
            </a:r>
          </a:p>
        </p:txBody>
      </p:sp>
      <p:sp>
        <p:nvSpPr>
          <p:cNvPr id="29" name="Content Placeholder 2"/>
          <p:cNvSpPr txBox="1">
            <a:spLocks/>
          </p:cNvSpPr>
          <p:nvPr/>
        </p:nvSpPr>
        <p:spPr>
          <a:xfrm>
            <a:off x="4038600" y="1716299"/>
            <a:ext cx="4495800" cy="12441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dirty="0">
                <a:solidFill>
                  <a:srgbClr val="B24224"/>
                </a:solidFill>
                <a:latin typeface="Gotham Bold" pitchFamily="50" charset="0"/>
              </a:rPr>
              <a:t>Competence is distinct from a goal. A goal is something you achieve, but competence is a capacity that endures.</a:t>
            </a:r>
          </a:p>
        </p:txBody>
      </p:sp>
      <p:sp>
        <p:nvSpPr>
          <p:cNvPr id="4" name="TextBox 3"/>
          <p:cNvSpPr txBox="1"/>
          <p:nvPr/>
        </p:nvSpPr>
        <p:spPr>
          <a:xfrm>
            <a:off x="279400" y="1967826"/>
            <a:ext cx="3378200" cy="1015663"/>
          </a:xfrm>
          <a:prstGeom prst="rect">
            <a:avLst/>
          </a:prstGeom>
          <a:noFill/>
        </p:spPr>
        <p:txBody>
          <a:bodyPr wrap="square" rtlCol="0">
            <a:spAutoFit/>
          </a:bodyPr>
          <a:lstStyle/>
          <a:p>
            <a:r>
              <a:rPr lang="en-US" sz="1500" dirty="0">
                <a:solidFill>
                  <a:srgbClr val="D8CEB9"/>
                </a:solidFill>
                <a:latin typeface="Gotham Bold" pitchFamily="50" charset="0"/>
              </a:rPr>
              <a:t>We talk about “achieving goals” but what we really mean is “competence.”</a:t>
            </a:r>
          </a:p>
          <a:p>
            <a:endParaRPr lang="en-US" sz="1500" dirty="0">
              <a:latin typeface="Gotham Bold" pitchFamily="50" charset="0"/>
            </a:endParaRPr>
          </a:p>
        </p:txBody>
      </p:sp>
      <p:sp>
        <p:nvSpPr>
          <p:cNvPr id="9" name="Rectangle 8"/>
          <p:cNvSpPr/>
          <p:nvPr/>
        </p:nvSpPr>
        <p:spPr>
          <a:xfrm>
            <a:off x="4241801" y="982438"/>
            <a:ext cx="342900" cy="17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p:cNvGrpSpPr/>
          <p:nvPr/>
        </p:nvGrpSpPr>
        <p:grpSpPr>
          <a:xfrm>
            <a:off x="8573289" y="266144"/>
            <a:ext cx="300083" cy="248207"/>
            <a:chOff x="8573289" y="266143"/>
            <a:chExt cx="300083" cy="248207"/>
          </a:xfrm>
        </p:grpSpPr>
        <p:sp>
          <p:nvSpPr>
            <p:cNvPr id="13" name="Pentagon 12"/>
            <p:cNvSpPr/>
            <p:nvPr/>
          </p:nvSpPr>
          <p:spPr>
            <a:xfrm rot="5400000">
              <a:off x="8610600" y="285750"/>
              <a:ext cx="228600" cy="228600"/>
            </a:xfrm>
            <a:prstGeom prst="homePlate">
              <a:avLst>
                <a:gd name="adj" fmla="val 26119"/>
              </a:avLst>
            </a:prstGeom>
            <a:solidFill>
              <a:srgbClr val="C2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8573289" y="266143"/>
              <a:ext cx="300083" cy="230832"/>
            </a:xfrm>
            <a:prstGeom prst="rect">
              <a:avLst/>
            </a:prstGeom>
            <a:noFill/>
          </p:spPr>
          <p:txBody>
            <a:bodyPr wrap="none" rtlCol="0">
              <a:spAutoFit/>
            </a:bodyPr>
            <a:lstStyle/>
            <a:p>
              <a:pPr algn="ctr"/>
              <a:r>
                <a:rPr lang="en-US" sz="900" b="1" dirty="0">
                  <a:solidFill>
                    <a:prstClr val="white"/>
                  </a:solidFill>
                </a:rPr>
                <a:t>04</a:t>
              </a:r>
            </a:p>
          </p:txBody>
        </p:sp>
      </p:grpSp>
    </p:spTree>
    <p:extLst>
      <p:ext uri="{BB962C8B-B14F-4D97-AF65-F5344CB8AC3E}">
        <p14:creationId xmlns:p14="http://schemas.microsoft.com/office/powerpoint/2010/main" val="34223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9" grpId="0" animBg="1"/>
    </p:bldLst>
  </p:timing>
</p:sld>
</file>

<file path=ppt/theme/theme1.xml><?xml version="1.0" encoding="utf-8"?>
<a:theme xmlns:a="http://schemas.openxmlformats.org/drawingml/2006/main" name="Office Theme">
  <a:themeElements>
    <a:clrScheme name="Mercurio">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Mercurio">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9D1CF52EC514193169A2E518592EF" ma:contentTypeVersion="10" ma:contentTypeDescription="Create a new document." ma:contentTypeScope="" ma:versionID="6c8d04db4bba5047b3438c0715a4d3a1">
  <xsd:schema xmlns:xsd="http://www.w3.org/2001/XMLSchema" xmlns:xs="http://www.w3.org/2001/XMLSchema" xmlns:p="http://schemas.microsoft.com/office/2006/metadata/properties" xmlns:ns2="b8c679b5-5fe4-4b77-97f3-6cc5753da63b" xmlns:ns3="cb30d681-8945-49cc-bdd5-8a51c8463652" targetNamespace="http://schemas.microsoft.com/office/2006/metadata/properties" ma:root="true" ma:fieldsID="5f0f7615b2b97963dcb4b454a1bbdbd3" ns2:_="" ns3:_="">
    <xsd:import namespace="b8c679b5-5fe4-4b77-97f3-6cc5753da63b"/>
    <xsd:import namespace="cb30d681-8945-49cc-bdd5-8a51c846365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679b5-5fe4-4b77-97f3-6cc5753da63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b30d681-8945-49cc-bdd5-8a51c846365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C196F6-4CD8-4F4A-9951-0C1D8A521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679b5-5fe4-4b77-97f3-6cc5753da63b"/>
    <ds:schemaRef ds:uri="cb30d681-8945-49cc-bdd5-8a51c8463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3D1852-D6EC-4046-B46E-165DA6516FDB}">
  <ds:schemaRefs>
    <ds:schemaRef ds:uri="http://schemas.microsoft.com/sharepoint/v3/contenttype/forms"/>
  </ds:schemaRefs>
</ds:datastoreItem>
</file>

<file path=customXml/itemProps3.xml><?xml version="1.0" encoding="utf-8"?>
<ds:datastoreItem xmlns:ds="http://schemas.openxmlformats.org/officeDocument/2006/customXml" ds:itemID="{6166856E-0F4B-4F6C-80FB-9F1FB84DF12E}">
  <ds:schemaRefs>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b8c679b5-5fe4-4b77-97f3-6cc5753da63b"/>
    <ds:schemaRef ds:uri="cb30d681-8945-49cc-bdd5-8a51c846365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5105</TotalTime>
  <Words>1904</Words>
  <Application>Microsoft Office PowerPoint</Application>
  <PresentationFormat>On-screen Show (16:9)</PresentationFormat>
  <Paragraphs>238</Paragraphs>
  <Slides>27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Gotham Light</vt:lpstr>
      <vt:lpstr>Gotham Book</vt:lpstr>
      <vt:lpstr>Gotham Bold</vt:lpstr>
      <vt:lpstr>Times New Roman</vt:lpstr>
      <vt:lpstr>Source Sans Pro Light</vt:lpstr>
      <vt:lpstr>Calibri</vt:lpstr>
      <vt:lpstr>Arial Rounded MT Bold</vt:lpstr>
      <vt:lpstr>Signika Negative</vt:lpstr>
      <vt:lpstr>Arial</vt:lpstr>
      <vt:lpstr>Century Gothic</vt:lpstr>
      <vt:lpstr>Office Theme</vt:lpstr>
      <vt:lpstr>PowerPoint Presentation</vt:lpstr>
      <vt:lpstr>Agenda</vt:lpstr>
      <vt:lpstr>Team Agreement</vt:lpstr>
      <vt:lpstr>PowerPoint Presentation</vt:lpstr>
      <vt:lpstr>PowerPoint Presentation</vt:lpstr>
      <vt:lpstr>PowerPoint Presentation</vt:lpstr>
      <vt:lpstr>What does it mean to build a strong team?  How do you know whether or not you have a good team? What are the elements and conditions that tell you that?  Who is your team and how do you know?</vt:lpstr>
      <vt:lpstr>What we know about Leadership</vt:lpstr>
      <vt:lpstr>The Challenge for Managers: Competence</vt:lpstr>
      <vt:lpstr>PowerPoint Presentation</vt:lpstr>
      <vt:lpstr>Listen?</vt:lpstr>
      <vt:lpstr>5 Functions of a Team</vt:lpstr>
      <vt:lpstr>Holistic Leadership</vt:lpstr>
      <vt:lpstr>Peacekeeping Principles</vt:lpstr>
      <vt:lpstr>James Flaherty</vt:lpstr>
      <vt:lpstr>3 Ground Rules for A New Model</vt:lpstr>
      <vt:lpstr>#1 They are the expert</vt:lpstr>
      <vt:lpstr>#2 The only goal is self-correction</vt:lpstr>
      <vt:lpstr>#3 They already possess everything they need</vt:lpstr>
      <vt:lpstr>Coaching Mindset</vt:lpstr>
      <vt:lpstr>Effective Teams Need Commitment</vt:lpstr>
      <vt:lpstr>Communication Matters</vt:lpstr>
      <vt:lpstr>The power of the question</vt:lpstr>
      <vt:lpstr>PowerPoint Presentation</vt:lpstr>
      <vt:lpstr>Supportive Communication</vt:lpstr>
      <vt:lpstr>Circle Listening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OKCNP</dc:creator>
  <cp:lastModifiedBy>Tawni Phelan</cp:lastModifiedBy>
  <cp:revision>353</cp:revision>
  <dcterms:created xsi:type="dcterms:W3CDTF">2006-08-16T00:00:00Z</dcterms:created>
  <dcterms:modified xsi:type="dcterms:W3CDTF">2018-06-29T15:14:36Z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0x0101007CF9D1CF52EC514193169A2E518592EF</vt:lpwstr>
  </property>
</Properties>
</file>